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1" r:id="rId2"/>
  </p:sldMasterIdLst>
  <p:handoutMasterIdLst>
    <p:handoutMasterId r:id="rId29"/>
  </p:handoutMasterIdLst>
  <p:sldIdLst>
    <p:sldId id="298" r:id="rId3"/>
    <p:sldId id="335" r:id="rId4"/>
    <p:sldId id="312" r:id="rId5"/>
    <p:sldId id="313" r:id="rId6"/>
    <p:sldId id="314" r:id="rId7"/>
    <p:sldId id="315" r:id="rId8"/>
    <p:sldId id="316" r:id="rId9"/>
    <p:sldId id="317" r:id="rId10"/>
    <p:sldId id="322" r:id="rId11"/>
    <p:sldId id="321" r:id="rId12"/>
    <p:sldId id="323" r:id="rId13"/>
    <p:sldId id="327" r:id="rId14"/>
    <p:sldId id="325" r:id="rId15"/>
    <p:sldId id="338" r:id="rId16"/>
    <p:sldId id="326" r:id="rId17"/>
    <p:sldId id="340" r:id="rId18"/>
    <p:sldId id="341" r:id="rId19"/>
    <p:sldId id="331" r:id="rId20"/>
    <p:sldId id="319" r:id="rId21"/>
    <p:sldId id="336" r:id="rId22"/>
    <p:sldId id="337" r:id="rId23"/>
    <p:sldId id="329" r:id="rId24"/>
    <p:sldId id="318" r:id="rId25"/>
    <p:sldId id="333" r:id="rId26"/>
    <p:sldId id="342" r:id="rId27"/>
    <p:sldId id="334" r:id="rId28"/>
  </p:sldIdLst>
  <p:sldSz cx="12192000" cy="6858000"/>
  <p:notesSz cx="6858000" cy="9144000"/>
  <p:embeddedFontLst>
    <p:embeddedFont>
      <p:font typeface="Arial Black" panose="020B0A04020102020204" pitchFamily="34" charset="0"/>
      <p:bold r:id="rId30"/>
    </p:embeddedFont>
    <p:embeddedFont>
      <p:font typeface="Bahnschrift SemiLight" panose="020B0502040204020203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TT Norms Pro" panose="02000503030000020003" charset="0"/>
      <p:regular r:id="rId38"/>
      <p:bold r:id="rId39"/>
      <p:italic r:id="rId40"/>
      <p:boldItalic r:id="rId4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 проекта" id="{80DE8627-93D6-45E4-98BA-C4530132D088}">
          <p14:sldIdLst>
            <p14:sldId id="298"/>
            <p14:sldId id="335"/>
            <p14:sldId id="312"/>
            <p14:sldId id="313"/>
            <p14:sldId id="314"/>
            <p14:sldId id="315"/>
            <p14:sldId id="316"/>
            <p14:sldId id="317"/>
            <p14:sldId id="322"/>
            <p14:sldId id="321"/>
            <p14:sldId id="323"/>
            <p14:sldId id="327"/>
            <p14:sldId id="325"/>
            <p14:sldId id="338"/>
            <p14:sldId id="326"/>
            <p14:sldId id="340"/>
            <p14:sldId id="341"/>
            <p14:sldId id="331"/>
            <p14:sldId id="319"/>
            <p14:sldId id="336"/>
            <p14:sldId id="337"/>
            <p14:sldId id="329"/>
            <p14:sldId id="318"/>
            <p14:sldId id="333"/>
            <p14:sldId id="342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3840" userDrawn="1">
          <p15:clr>
            <a:srgbClr val="A4A3A4"/>
          </p15:clr>
        </p15:guide>
        <p15:guide id="3" pos="7378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orient="horz" pos="2137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4178" userDrawn="1">
          <p15:clr>
            <a:srgbClr val="F26B43"/>
          </p15:clr>
        </p15:guide>
        <p15:guide id="8" orient="horz" pos="232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500"/>
    <a:srgbClr val="292929"/>
    <a:srgbClr val="F57838"/>
    <a:srgbClr val="C8C8C8"/>
    <a:srgbClr val="B7B7B7"/>
    <a:srgbClr val="FCD1BC"/>
    <a:srgbClr val="646464"/>
    <a:srgbClr val="FFFFFF"/>
    <a:srgbClr val="E6E6E6"/>
    <a:srgbClr val="838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9" autoAdjust="0"/>
    <p:restoredTop sz="97409"/>
  </p:normalViewPr>
  <p:slideViewPr>
    <p:cSldViewPr snapToGrid="0" snapToObjects="1">
      <p:cViewPr varScale="1">
        <p:scale>
          <a:sx n="114" d="100"/>
          <a:sy n="114" d="100"/>
        </p:scale>
        <p:origin x="204" y="120"/>
      </p:cViewPr>
      <p:guideLst>
        <p:guide orient="horz" pos="709"/>
        <p:guide pos="3840"/>
        <p:guide pos="7378"/>
        <p:guide pos="370"/>
        <p:guide orient="horz" pos="2137"/>
        <p:guide orient="horz" pos="459"/>
        <p:guide orient="horz" pos="4178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9CBBB12-2A2A-4606-A659-E6E196C2A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57781C-9850-4506-A849-8FA061D924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5905C-FD53-48DC-B589-3218008F850C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1C454F-BAF3-47AB-AD8F-954DB2334B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2C03FF-B943-495E-814C-A0C2AE123A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AA32-4233-405F-BA9F-EDA996A18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52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41021C-A52E-432A-BACE-0FAF41185818}"/>
              </a:ext>
            </a:extLst>
          </p:cNvPr>
          <p:cNvCxnSpPr/>
          <p:nvPr userDrawn="1"/>
        </p:nvCxnSpPr>
        <p:spPr>
          <a:xfrm>
            <a:off x="420913" y="6427602"/>
            <a:ext cx="98458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1CD9A2C-A925-4BA9-889D-73A49694527D}"/>
              </a:ext>
            </a:extLst>
          </p:cNvPr>
          <p:cNvSpPr/>
          <p:nvPr userDrawn="1"/>
        </p:nvSpPr>
        <p:spPr>
          <a:xfrm>
            <a:off x="420913" y="6446302"/>
            <a:ext cx="24961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Открываем </a:t>
            </a:r>
            <a:r>
              <a:rPr lang="ru-RU" sz="900" dirty="0">
                <a:solidFill>
                  <a:srgbClr val="FF7927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горизонты цифрового будущего</a:t>
            </a:r>
            <a:endParaRPr lang="ru-RU" sz="900" dirty="0">
              <a:latin typeface="Bahnschrift SemiLight" panose="020B05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6AE4C3-64C8-4836-A35C-4D0DE3E3F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2520" y="187599"/>
            <a:ext cx="1315384" cy="684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2B99CF-BA45-4319-B327-23FF9C35F43D}"/>
              </a:ext>
            </a:extLst>
          </p:cNvPr>
          <p:cNvSpPr/>
          <p:nvPr userDrawn="1"/>
        </p:nvSpPr>
        <p:spPr>
          <a:xfrm>
            <a:off x="11615362" y="6437165"/>
            <a:ext cx="343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EB36ADE0-C104-DA43-A1AE-312B256FFF5E}" type="slidenum">
              <a:rPr lang="ru-RU" sz="120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AA73B2B-5A14-4C99-ABFB-DA03423A8FA3}"/>
              </a:ext>
            </a:extLst>
          </p:cNvPr>
          <p:cNvSpPr/>
          <p:nvPr userDrawn="1"/>
        </p:nvSpPr>
        <p:spPr>
          <a:xfrm>
            <a:off x="-627144" y="2207609"/>
            <a:ext cx="360000" cy="360000"/>
          </a:xfrm>
          <a:prstGeom prst="ellipse">
            <a:avLst/>
          </a:prstGeom>
          <a:solidFill>
            <a:srgbClr val="F57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46CDF0C-5BF4-4821-BAD0-982C767AD18D}"/>
              </a:ext>
            </a:extLst>
          </p:cNvPr>
          <p:cNvSpPr/>
          <p:nvPr userDrawn="1"/>
        </p:nvSpPr>
        <p:spPr>
          <a:xfrm>
            <a:off x="-626864" y="1026723"/>
            <a:ext cx="360000" cy="3600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638B61D-1A52-4D23-9818-9C508357EC6C}"/>
              </a:ext>
            </a:extLst>
          </p:cNvPr>
          <p:cNvSpPr/>
          <p:nvPr userDrawn="1"/>
        </p:nvSpPr>
        <p:spPr>
          <a:xfrm>
            <a:off x="-627424" y="2798052"/>
            <a:ext cx="360000" cy="360000"/>
          </a:xfrm>
          <a:prstGeom prst="ellips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0DCEAFE-41C0-4971-9562-4CBCE918E98A}"/>
              </a:ext>
            </a:extLst>
          </p:cNvPr>
          <p:cNvSpPr/>
          <p:nvPr userDrawn="1"/>
        </p:nvSpPr>
        <p:spPr>
          <a:xfrm>
            <a:off x="-615067" y="3388496"/>
            <a:ext cx="360000" cy="360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F96FBCE-D090-402D-8ADF-F93C975D6A85}"/>
              </a:ext>
            </a:extLst>
          </p:cNvPr>
          <p:cNvSpPr/>
          <p:nvPr userDrawn="1"/>
        </p:nvSpPr>
        <p:spPr>
          <a:xfrm>
            <a:off x="-627427" y="1617166"/>
            <a:ext cx="360000" cy="360000"/>
          </a:xfrm>
          <a:prstGeom prst="ellipse">
            <a:avLst/>
          </a:prstGeom>
          <a:solidFill>
            <a:srgbClr val="FFFFFF"/>
          </a:solidFill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B8D42-194B-46EE-87F3-1C48F8178609}"/>
              </a:ext>
            </a:extLst>
          </p:cNvPr>
          <p:cNvSpPr txBox="1"/>
          <p:nvPr userDrawn="1"/>
        </p:nvSpPr>
        <p:spPr>
          <a:xfrm>
            <a:off x="-2781012" y="1542853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 ярком/темном фоне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3DFE6-E9E5-44E2-92AC-E5B0BC204BEF}"/>
              </a:ext>
            </a:extLst>
          </p:cNvPr>
          <p:cNvSpPr txBox="1"/>
          <p:nvPr userDrawn="1"/>
        </p:nvSpPr>
        <p:spPr>
          <a:xfrm>
            <a:off x="-2781012" y="996866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 белом/светлом фоне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6929F47-E497-4D85-85C9-37541588E1B1}"/>
              </a:ext>
            </a:extLst>
          </p:cNvPr>
          <p:cNvCxnSpPr>
            <a:cxnSpLocks/>
          </p:cNvCxnSpPr>
          <p:nvPr userDrawn="1"/>
        </p:nvCxnSpPr>
        <p:spPr>
          <a:xfrm>
            <a:off x="-1727328" y="1198603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452B403-14E8-4357-A7CE-7F877BF82D87}"/>
              </a:ext>
            </a:extLst>
          </p:cNvPr>
          <p:cNvCxnSpPr>
            <a:cxnSpLocks/>
          </p:cNvCxnSpPr>
          <p:nvPr userDrawn="1"/>
        </p:nvCxnSpPr>
        <p:spPr>
          <a:xfrm>
            <a:off x="-1727610" y="1756699"/>
            <a:ext cx="123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2B0601-4AAB-4CAD-8B55-B73372F5D981}"/>
              </a:ext>
            </a:extLst>
          </p:cNvPr>
          <p:cNvSpPr txBox="1"/>
          <p:nvPr userDrawn="1"/>
        </p:nvSpPr>
        <p:spPr>
          <a:xfrm>
            <a:off x="-2781012" y="2124291"/>
            <a:ext cx="21535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акцентных элементов / цвет графических элементов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C22ECD2-948F-45DC-BA97-F7C3B554DA2E}"/>
              </a:ext>
            </a:extLst>
          </p:cNvPr>
          <p:cNvCxnSpPr>
            <a:cxnSpLocks/>
          </p:cNvCxnSpPr>
          <p:nvPr userDrawn="1"/>
        </p:nvCxnSpPr>
        <p:spPr>
          <a:xfrm>
            <a:off x="-1727609" y="2352091"/>
            <a:ext cx="12330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D76500-E145-423A-B00C-958EAD0B52EC}"/>
              </a:ext>
            </a:extLst>
          </p:cNvPr>
          <p:cNvSpPr txBox="1"/>
          <p:nvPr userDrawn="1"/>
        </p:nvSpPr>
        <p:spPr>
          <a:xfrm>
            <a:off x="-2781012" y="2773114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C08CEE2-9F3A-492F-9792-6CF9B3B8F01F}"/>
              </a:ext>
            </a:extLst>
          </p:cNvPr>
          <p:cNvCxnSpPr>
            <a:cxnSpLocks/>
          </p:cNvCxnSpPr>
          <p:nvPr userDrawn="1"/>
        </p:nvCxnSpPr>
        <p:spPr>
          <a:xfrm>
            <a:off x="-1727611" y="2964608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0497ED4-06E2-4A74-A9D7-7D60EB76ABA6}"/>
              </a:ext>
            </a:extLst>
          </p:cNvPr>
          <p:cNvCxnSpPr>
            <a:cxnSpLocks/>
          </p:cNvCxnSpPr>
          <p:nvPr userDrawn="1"/>
        </p:nvCxnSpPr>
        <p:spPr>
          <a:xfrm>
            <a:off x="-1727328" y="3568496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A94A1F-EDEC-44D8-A97E-5D74D50D5D7D}"/>
              </a:ext>
            </a:extLst>
          </p:cNvPr>
          <p:cNvSpPr txBox="1"/>
          <p:nvPr userDrawn="1"/>
        </p:nvSpPr>
        <p:spPr>
          <a:xfrm>
            <a:off x="-2781012" y="3381577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5E128F68-7D0F-4AF2-8104-D69F9711E09D}"/>
              </a:ext>
            </a:extLst>
          </p:cNvPr>
          <p:cNvSpPr/>
          <p:nvPr userDrawn="1"/>
        </p:nvSpPr>
        <p:spPr>
          <a:xfrm>
            <a:off x="-615067" y="4049827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46C050C-CAB9-48BC-82A2-48DAAE20FD82}"/>
              </a:ext>
            </a:extLst>
          </p:cNvPr>
          <p:cNvCxnSpPr>
            <a:cxnSpLocks/>
          </p:cNvCxnSpPr>
          <p:nvPr userDrawn="1"/>
        </p:nvCxnSpPr>
        <p:spPr>
          <a:xfrm>
            <a:off x="-1727328" y="4229827"/>
            <a:ext cx="12330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4517A5-DD78-4BCD-B645-2C0C962E7FDF}"/>
              </a:ext>
            </a:extLst>
          </p:cNvPr>
          <p:cNvSpPr txBox="1"/>
          <p:nvPr userDrawn="1"/>
        </p:nvSpPr>
        <p:spPr>
          <a:xfrm>
            <a:off x="-2781012" y="4042908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65800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/>
          <p:cNvCxnSpPr/>
          <p:nvPr userDrawn="1"/>
        </p:nvCxnSpPr>
        <p:spPr>
          <a:xfrm>
            <a:off x="420913" y="6427602"/>
            <a:ext cx="98458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 userDrawn="1"/>
        </p:nvSpPr>
        <p:spPr>
          <a:xfrm>
            <a:off x="420913" y="6446302"/>
            <a:ext cx="24961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Открываем </a:t>
            </a:r>
            <a:r>
              <a:rPr lang="ru-RU" sz="900" dirty="0">
                <a:solidFill>
                  <a:srgbClr val="FF7927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горизонты цифрового будущего</a:t>
            </a:r>
            <a:endParaRPr lang="ru-RU" sz="900" dirty="0">
              <a:latin typeface="Bahnschrift SemiLight" panose="020B0502040204020203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2520" y="187599"/>
            <a:ext cx="1315384" cy="684000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>
          <a:xfrm>
            <a:off x="11615362" y="6437165"/>
            <a:ext cx="343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EB36ADE0-C104-DA43-A1AE-312B256FFF5E}" type="slidenum">
              <a:rPr lang="ru-RU" sz="12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/>
          <p:cNvSpPr/>
          <p:nvPr userDrawn="1"/>
        </p:nvSpPr>
        <p:spPr>
          <a:xfrm>
            <a:off x="-627144" y="2207609"/>
            <a:ext cx="360000" cy="360000"/>
          </a:xfrm>
          <a:prstGeom prst="ellipse">
            <a:avLst/>
          </a:prstGeom>
          <a:solidFill>
            <a:srgbClr val="F57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 userDrawn="1"/>
        </p:nvSpPr>
        <p:spPr>
          <a:xfrm>
            <a:off x="-626864" y="1026723"/>
            <a:ext cx="360000" cy="3600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 userDrawn="1"/>
        </p:nvSpPr>
        <p:spPr>
          <a:xfrm>
            <a:off x="-627424" y="2798052"/>
            <a:ext cx="360000" cy="360000"/>
          </a:xfrm>
          <a:prstGeom prst="ellips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 userDrawn="1"/>
        </p:nvSpPr>
        <p:spPr>
          <a:xfrm>
            <a:off x="-615067" y="3388496"/>
            <a:ext cx="360000" cy="360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 userDrawn="1"/>
        </p:nvSpPr>
        <p:spPr>
          <a:xfrm>
            <a:off x="-627427" y="1617166"/>
            <a:ext cx="360000" cy="360000"/>
          </a:xfrm>
          <a:prstGeom prst="ellipse">
            <a:avLst/>
          </a:prstGeom>
          <a:solidFill>
            <a:srgbClr val="FFFFFF"/>
          </a:solidFill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781012" y="1542853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 ярком/темном фоне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781012" y="996866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 белом/светлом фоне</a:t>
            </a:r>
          </a:p>
        </p:txBody>
      </p:sp>
      <p:cxnSp>
        <p:nvCxnSpPr>
          <p:cNvPr id="19" name="Прямая со стрелкой 18"/>
          <p:cNvCxnSpPr/>
          <p:nvPr userDrawn="1"/>
        </p:nvCxnSpPr>
        <p:spPr>
          <a:xfrm>
            <a:off x="-1727328" y="1198603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 userDrawn="1"/>
        </p:nvCxnSpPr>
        <p:spPr>
          <a:xfrm>
            <a:off x="-1727610" y="1756699"/>
            <a:ext cx="123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-2781012" y="2124291"/>
            <a:ext cx="21535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шрифта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акцентных элементов / цвет графических элементов</a:t>
            </a:r>
          </a:p>
        </p:txBody>
      </p:sp>
      <p:cxnSp>
        <p:nvCxnSpPr>
          <p:cNvPr id="23" name="Прямая со стрелкой 22"/>
          <p:cNvCxnSpPr/>
          <p:nvPr userDrawn="1"/>
        </p:nvCxnSpPr>
        <p:spPr>
          <a:xfrm>
            <a:off x="-1727609" y="2352091"/>
            <a:ext cx="12330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-2781012" y="2773114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  <p:cxnSp>
        <p:nvCxnSpPr>
          <p:cNvPr id="25" name="Прямая со стрелкой 24"/>
          <p:cNvCxnSpPr/>
          <p:nvPr userDrawn="1"/>
        </p:nvCxnSpPr>
        <p:spPr>
          <a:xfrm>
            <a:off x="-1727611" y="2964608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 userDrawn="1"/>
        </p:nvCxnSpPr>
        <p:spPr>
          <a:xfrm>
            <a:off x="-1727328" y="3568496"/>
            <a:ext cx="1233055" cy="0"/>
          </a:xfrm>
          <a:prstGeom prst="straightConnector1">
            <a:avLst/>
          </a:prstGeom>
          <a:ln>
            <a:solidFill>
              <a:srgbClr val="F57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 userDrawn="1"/>
        </p:nvSpPr>
        <p:spPr>
          <a:xfrm>
            <a:off x="-2781012" y="3381577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  <p:sp>
        <p:nvSpPr>
          <p:cNvPr id="28" name="Овал 27"/>
          <p:cNvSpPr/>
          <p:nvPr userDrawn="1"/>
        </p:nvSpPr>
        <p:spPr>
          <a:xfrm>
            <a:off x="-615067" y="4049827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/>
          <p:cNvCxnSpPr/>
          <p:nvPr userDrawn="1"/>
        </p:nvCxnSpPr>
        <p:spPr>
          <a:xfrm>
            <a:off x="-1727328" y="4229827"/>
            <a:ext cx="12330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-2781012" y="4042908"/>
            <a:ext cx="21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графических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283619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87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266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72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21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08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039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996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3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3FFCB-8CC9-8346-BAD2-E27F7E7E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DBDA3-2BF3-7D46-8CE2-CB92381FF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69A527-0ACF-0149-A7BA-22036B42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5D8D0C-B8CA-1349-A174-67887050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737FAE-7A51-164B-A363-C32B5491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9B255D-BBA2-9546-A30D-E8B5B198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60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CAC3C-FE74-0D43-8388-24C9E24F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34A0C3-4067-F347-A9C3-82ACFCBA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2DBDC3-D8B5-DA43-AF74-45678793A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873B61A-A1DE-D542-A470-C8E9F9CF5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359739-CBAE-384C-A51D-D94061FFA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DBF57B-7AC9-6D47-B90C-1D644A61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604E477-D69E-E340-A4E7-790360CF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1A75E3-F4BA-8349-BF9C-7A85AD2F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34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E0BB2-DE55-0243-9988-568C2D47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185CFE-6FB9-CA48-AFC3-11366DA9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3F4BF3-729D-B644-A538-4CDB7CA4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A6507D-A4DB-1541-8654-DEF5A17A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780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08541F-09D6-9F4B-A6E3-085E8EA6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A81063-4F37-E54F-BDD1-4CB65D67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6A8029-32A3-0346-B500-E6286866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8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3C266-BE06-3B48-A3B5-4AC08EAE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8F3E05-EEF6-AC4F-B5AC-15C7CF2B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48E273-BE8C-7146-9963-DDDD36AA6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A27939-327F-F044-B0B9-7CA448ED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FB4936-EC01-2D4B-851A-0C6CCC73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DADED1-1398-D946-A563-A29B7040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2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1218-8B5A-EA46-90F5-58882F6B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5676D53-02B4-7C46-A633-CB1B230CB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714FAE-B0F2-BE47-9335-18AFE5BBA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95031A-F711-204D-B384-5EE8DFAB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A41C05-FEE8-9048-BF6B-94795D44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0EDB82-5CF6-5243-8D85-FC79D30A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58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12F51-D7C4-3148-ACC5-B756229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117ABA-A91A-6A41-A34D-8A7CC5C12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E7C741-A563-3942-B6E1-F8DBDEBF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FFFF38-8512-AB46-9125-B548C7DF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3C82A-5956-294A-B35C-44169E3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32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02FC97-46DE-4448-B6EE-2F39DC89B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D025B1-0A60-FF42-904D-62909FBD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E9EBB-FBB8-5444-8213-6F11772D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6E1B6-13C8-1C45-B36F-2FCC9EF7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20EC-FF29-7349-820D-4F5577D0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0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1FDC2-AB86-884B-B6BB-B356BF63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8915CF-E4E8-E74D-8DFD-B44640467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570251-0145-DC43-865F-4F020059D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A0FFC5-6248-9541-9C5D-2170E09A6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E92A4-CF66-994B-AEFF-1407374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4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EC2D-3772-4D4F-9002-B38FB8FE2A8E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7FE99-F9D2-654A-9FE3-9A5186862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74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7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fif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3.wdp"/><Relationship Id="rId18" Type="http://schemas.openxmlformats.org/officeDocument/2006/relationships/image" Target="../media/image48.png"/><Relationship Id="rId3" Type="http://schemas.openxmlformats.org/officeDocument/2006/relationships/image" Target="../media/image10.svg"/><Relationship Id="rId21" Type="http://schemas.microsoft.com/office/2007/relationships/hdphoto" Target="../media/hdphoto9.wdp"/><Relationship Id="rId7" Type="http://schemas.microsoft.com/office/2007/relationships/hdphoto" Target="../media/hdphoto10.wdp"/><Relationship Id="rId12" Type="http://schemas.openxmlformats.org/officeDocument/2006/relationships/image" Target="../media/image45.png"/><Relationship Id="rId17" Type="http://schemas.microsoft.com/office/2007/relationships/hdphoto" Target="../media/hdphoto15.wdp"/><Relationship Id="rId2" Type="http://schemas.openxmlformats.org/officeDocument/2006/relationships/image" Target="../media/image9.png"/><Relationship Id="rId16" Type="http://schemas.openxmlformats.org/officeDocument/2006/relationships/image" Target="../media/image4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12.wdp"/><Relationship Id="rId5" Type="http://schemas.openxmlformats.org/officeDocument/2006/relationships/image" Target="../media/image20.svg"/><Relationship Id="rId15" Type="http://schemas.microsoft.com/office/2007/relationships/hdphoto" Target="../media/hdphoto14.wdp"/><Relationship Id="rId10" Type="http://schemas.openxmlformats.org/officeDocument/2006/relationships/image" Target="../media/image44.png"/><Relationship Id="rId19" Type="http://schemas.microsoft.com/office/2007/relationships/hdphoto" Target="../media/hdphoto16.wdp"/><Relationship Id="rId4" Type="http://schemas.openxmlformats.org/officeDocument/2006/relationships/image" Target="../media/image19.png"/><Relationship Id="rId9" Type="http://schemas.microsoft.com/office/2007/relationships/hdphoto" Target="../media/hdphoto11.wdp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microsoft.com/office/2007/relationships/hdphoto" Target="../media/hdphoto4.wdp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0.sv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fif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4.wdp"/><Relationship Id="rId7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BB16E"/>
            </a:gs>
            <a:gs pos="0">
              <a:schemeClr val="bg1"/>
            </a:gs>
            <a:gs pos="100000">
              <a:srgbClr val="F8750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B17960-4B9B-42A0-94C8-B650131F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9808">
            <a:off x="5379718" y="-190071"/>
            <a:ext cx="9686049" cy="723814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36BBC8-5D80-9C44-B66E-0B1E79DC47B2}"/>
              </a:ext>
            </a:extLst>
          </p:cNvPr>
          <p:cNvSpPr/>
          <p:nvPr/>
        </p:nvSpPr>
        <p:spPr>
          <a:xfrm>
            <a:off x="421020" y="5956392"/>
            <a:ext cx="133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5B51B1B-2EA3-7446-BD59-9655003FFFF6}"/>
              </a:ext>
            </a:extLst>
          </p:cNvPr>
          <p:cNvSpPr/>
          <p:nvPr/>
        </p:nvSpPr>
        <p:spPr>
          <a:xfrm>
            <a:off x="326898" y="2430066"/>
            <a:ext cx="1094377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600"/>
              </a:lnSpc>
            </a:pPr>
            <a:r>
              <a:rPr lang="ru-RU" sz="7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СИСТЕМА</a:t>
            </a:r>
          </a:p>
          <a:p>
            <a:pPr>
              <a:lnSpc>
                <a:spcPts val="6600"/>
              </a:lnSpc>
            </a:pPr>
            <a:r>
              <a:rPr lang="ru-RU" sz="7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РЕКОМЕНДАЦИЙ </a:t>
            </a:r>
            <a:endParaRPr lang="en-US" sz="72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715BB3-7D7E-4DFB-BF83-0376882658E8}"/>
              </a:ext>
            </a:extLst>
          </p:cNvPr>
          <p:cNvSpPr/>
          <p:nvPr/>
        </p:nvSpPr>
        <p:spPr>
          <a:xfrm>
            <a:off x="2693786" y="486591"/>
            <a:ext cx="8462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открываем горизонты </a:t>
            </a:r>
          </a:p>
          <a:p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цифрового будущего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33F3554-3D9E-4C24-8796-D0F3FD9C0A52}"/>
              </a:ext>
            </a:extLst>
          </p:cNvPr>
          <p:cNvSpPr/>
          <p:nvPr/>
        </p:nvSpPr>
        <p:spPr>
          <a:xfrm>
            <a:off x="1969257" y="5960330"/>
            <a:ext cx="216366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Александр Воробьев</a:t>
            </a:r>
          </a:p>
          <a:p>
            <a:pPr>
              <a:spcBef>
                <a:spcPts val="600"/>
              </a:spcBef>
            </a:pPr>
            <a:r>
              <a:rPr lang="ru-RU" sz="1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Александр </a:t>
            </a:r>
            <a:r>
              <a:rPr lang="ru-RU" sz="1200" b="1" dirty="0" err="1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Куцепалов</a:t>
            </a:r>
            <a:endParaRPr lang="ru-RU" sz="12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4A06EE-9E8C-4FD0-AE64-1EA140F0D1E3}"/>
              </a:ext>
            </a:extLst>
          </p:cNvPr>
          <p:cNvSpPr/>
          <p:nvPr/>
        </p:nvSpPr>
        <p:spPr>
          <a:xfrm>
            <a:off x="9873465" y="486591"/>
            <a:ext cx="2109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ru-RU" sz="12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22 ИЮЛЯ 2025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AEA1AF8-7AD7-4ABA-8307-C39FFB0633A6}"/>
              </a:ext>
            </a:extLst>
          </p:cNvPr>
          <p:cNvSpPr/>
          <p:nvPr/>
        </p:nvSpPr>
        <p:spPr>
          <a:xfrm>
            <a:off x="4132920" y="5961885"/>
            <a:ext cx="1463468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Алим Махмудов</a:t>
            </a:r>
          </a:p>
          <a:p>
            <a:pPr>
              <a:spcBef>
                <a:spcPts val="600"/>
              </a:spcBef>
            </a:pPr>
            <a:r>
              <a:rPr lang="ru-RU" sz="1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Альфия Аршина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C2EA1A-0F88-4ED6-8F82-864CCA6331C7}"/>
              </a:ext>
            </a:extLst>
          </p:cNvPr>
          <p:cNvSpPr/>
          <p:nvPr/>
        </p:nvSpPr>
        <p:spPr>
          <a:xfrm>
            <a:off x="5798784" y="5961885"/>
            <a:ext cx="1357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Леонид Фролов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9B0439-3E92-4484-8851-BCF92EE2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90" y="398257"/>
            <a:ext cx="1911140" cy="73715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F385FC-2435-4CB5-9E5E-8C2FD36FE13A}"/>
              </a:ext>
            </a:extLst>
          </p:cNvPr>
          <p:cNvSpPr/>
          <p:nvPr/>
        </p:nvSpPr>
        <p:spPr>
          <a:xfrm>
            <a:off x="462190" y="4038693"/>
            <a:ext cx="789069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600"/>
              </a:lnSpc>
            </a:pPr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для </a:t>
            </a:r>
            <a:r>
              <a:rPr lang="ru-RU" sz="5400" b="1" dirty="0" err="1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cross-sell</a:t>
            </a:r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/</a:t>
            </a:r>
            <a:r>
              <a:rPr lang="ru-RU" sz="5400" b="1" dirty="0" err="1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up-sell</a:t>
            </a:r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 </a:t>
            </a:r>
            <a:endParaRPr lang="en-US" sz="54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3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D8B7"/>
            </a:gs>
            <a:gs pos="48000">
              <a:srgbClr val="F875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/>
          <p:cNvSpPr txBox="1"/>
          <p:nvPr/>
        </p:nvSpPr>
        <p:spPr>
          <a:xfrm>
            <a:off x="190501" y="313005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j-ea"/>
                <a:cs typeface="+mj-cs"/>
              </a:rPr>
              <a:t>Система поиска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97275" y="1259554"/>
            <a:ext cx="373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Arial" panose="020B0604020202020204" pitchFamily="34" charset="0"/>
              </a:rPr>
              <a:t>Удобная система поиска поможет найти клиента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Arial" panose="020B0604020202020204" pitchFamily="34" charset="0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Arial" panose="020B0604020202020204" pitchFamily="34" charset="0"/>
              </a:rPr>
              <a:t>по различным параметрам:</a:t>
            </a:r>
          </a:p>
        </p:txBody>
      </p:sp>
      <p:cxnSp>
        <p:nvCxnSpPr>
          <p:cNvPr id="25" name="Соединитель: уступ 24"/>
          <p:cNvCxnSpPr/>
          <p:nvPr/>
        </p:nvCxnSpPr>
        <p:spPr>
          <a:xfrm rot="5400000" flipH="1" flipV="1">
            <a:off x="91969" y="4196793"/>
            <a:ext cx="1654970" cy="626890"/>
          </a:xfrm>
          <a:prstGeom prst="bentConnector3">
            <a:avLst>
              <a:gd name="adj1" fmla="val 9966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0565" y="5574905"/>
            <a:ext cx="277469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+mn-cs"/>
              </a:rPr>
              <a:t>Поиск по ИНН, названию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T Norms Pro" panose="02000503030000020003" pitchFamily="2" charset="0"/>
              <a:ea typeface="+mn-ea"/>
              <a:cs typeface="+mn-cs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rcRect l="827" t="4444" r="820" b="4380"/>
          <a:stretch>
            <a:fillRect/>
          </a:stretch>
        </p:blipFill>
        <p:spPr>
          <a:xfrm>
            <a:off x="1536700" y="2914650"/>
            <a:ext cx="10120630" cy="2040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C201E68B-B33E-44A8-B8E1-EFD8A682E321}"/>
              </a:ext>
            </a:extLst>
          </p:cNvPr>
          <p:cNvSpPr/>
          <p:nvPr/>
        </p:nvSpPr>
        <p:spPr>
          <a:xfrm>
            <a:off x="3847293" y="1427794"/>
            <a:ext cx="8737483" cy="4914612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5400000" sx="99000" sy="99000" algn="t" rotWithShape="0">
              <a:schemeClr val="accent2">
                <a:lumMod val="60000"/>
                <a:lumOff val="40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C596FC-41C8-4AEF-BBA8-D907702F9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t="4715" r="2730" b="6252"/>
          <a:stretch/>
        </p:blipFill>
        <p:spPr>
          <a:xfrm>
            <a:off x="4010976" y="1578160"/>
            <a:ext cx="8388948" cy="45731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313005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rgbClr val="F87500"/>
                </a:solidFill>
                <a:latin typeface="TT Norms Pro" panose="02000503030000020003" pitchFamily="2" charset="0"/>
              </a:rPr>
              <a:t>Аналитика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2FB3AE7F-3B46-436B-BF05-303C1539B50F}"/>
              </a:ext>
            </a:extLst>
          </p:cNvPr>
          <p:cNvCxnSpPr>
            <a:cxnSpLocks/>
          </p:cNvCxnSpPr>
          <p:nvPr/>
        </p:nvCxnSpPr>
        <p:spPr>
          <a:xfrm flipV="1">
            <a:off x="1273996" y="3686095"/>
            <a:ext cx="2413836" cy="840429"/>
          </a:xfrm>
          <a:prstGeom prst="bentConnector3">
            <a:avLst>
              <a:gd name="adj1" fmla="val 62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0413A18-1159-43DF-865F-CF4608EC5C98}"/>
              </a:ext>
            </a:extLst>
          </p:cNvPr>
          <p:cNvSpPr/>
          <p:nvPr/>
        </p:nvSpPr>
        <p:spPr>
          <a:xfrm>
            <a:off x="292803" y="2431064"/>
            <a:ext cx="3457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Информация о компании</a:t>
            </a:r>
            <a:b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поможет вспомнить общие сведения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4F6473F-64D0-4EDB-BDEA-DF1F02894EB0}"/>
              </a:ext>
            </a:extLst>
          </p:cNvPr>
          <p:cNvSpPr/>
          <p:nvPr/>
        </p:nvSpPr>
        <p:spPr>
          <a:xfrm>
            <a:off x="292803" y="4526524"/>
            <a:ext cx="3457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Сводная статистика </a:t>
            </a:r>
            <a:b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даст общее представление </a:t>
            </a:r>
            <a:b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о потребительских </a:t>
            </a:r>
            <a:b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предпочтениях клиента</a:t>
            </a:r>
          </a:p>
        </p:txBody>
      </p: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76C37CA0-EE75-4263-B524-B00BB950FCCF}"/>
              </a:ext>
            </a:extLst>
          </p:cNvPr>
          <p:cNvCxnSpPr>
            <a:cxnSpLocks/>
          </p:cNvCxnSpPr>
          <p:nvPr/>
        </p:nvCxnSpPr>
        <p:spPr>
          <a:xfrm flipV="1">
            <a:off x="1273996" y="2073842"/>
            <a:ext cx="2413836" cy="328134"/>
          </a:xfrm>
          <a:prstGeom prst="bentConnector3">
            <a:avLst>
              <a:gd name="adj1" fmla="val 62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55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C201E68B-B33E-44A8-B8E1-EFD8A682E321}"/>
              </a:ext>
            </a:extLst>
          </p:cNvPr>
          <p:cNvSpPr/>
          <p:nvPr/>
        </p:nvSpPr>
        <p:spPr>
          <a:xfrm>
            <a:off x="3885011" y="1371492"/>
            <a:ext cx="8059923" cy="5928426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5400000" sx="99000" sy="99000" algn="t" rotWithShape="0">
              <a:schemeClr val="accent2">
                <a:lumMod val="60000"/>
                <a:lumOff val="40000"/>
                <a:alpha val="5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313005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rgbClr val="F87500"/>
                </a:solidFill>
                <a:latin typeface="TT Norms Pro" panose="02000503030000020003" pitchFamily="2" charset="0"/>
              </a:rPr>
              <a:t>История заказов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2FB3AE7F-3B46-436B-BF05-303C1539B50F}"/>
              </a:ext>
            </a:extLst>
          </p:cNvPr>
          <p:cNvCxnSpPr>
            <a:cxnSpLocks/>
          </p:cNvCxnSpPr>
          <p:nvPr/>
        </p:nvCxnSpPr>
        <p:spPr>
          <a:xfrm flipV="1">
            <a:off x="1273996" y="3686095"/>
            <a:ext cx="2413836" cy="840429"/>
          </a:xfrm>
          <a:prstGeom prst="bentConnector3">
            <a:avLst>
              <a:gd name="adj1" fmla="val 62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0413A18-1159-43DF-865F-CF4608EC5C98}"/>
              </a:ext>
            </a:extLst>
          </p:cNvPr>
          <p:cNvSpPr/>
          <p:nvPr/>
        </p:nvSpPr>
        <p:spPr>
          <a:xfrm>
            <a:off x="439157" y="2439600"/>
            <a:ext cx="1841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Фильтр по дате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4F6473F-64D0-4EDB-BDEA-DF1F02894EB0}"/>
              </a:ext>
            </a:extLst>
          </p:cNvPr>
          <p:cNvSpPr/>
          <p:nvPr/>
        </p:nvSpPr>
        <p:spPr>
          <a:xfrm>
            <a:off x="292803" y="4526524"/>
            <a:ext cx="3395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F87500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Данные по заказу отображаются в таблице с указанием даты, суммы, сортамента продукции, статуса заказа и т.д.</a:t>
            </a:r>
          </a:p>
        </p:txBody>
      </p: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76C37CA0-EE75-4263-B524-B00BB950FCCF}"/>
              </a:ext>
            </a:extLst>
          </p:cNvPr>
          <p:cNvCxnSpPr>
            <a:cxnSpLocks/>
          </p:cNvCxnSpPr>
          <p:nvPr/>
        </p:nvCxnSpPr>
        <p:spPr>
          <a:xfrm flipV="1">
            <a:off x="1273996" y="2073842"/>
            <a:ext cx="2413836" cy="328134"/>
          </a:xfrm>
          <a:prstGeom prst="bentConnector3">
            <a:avLst>
              <a:gd name="adj1" fmla="val 62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4545EC-7491-4702-B89F-7FCC3B29A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" t="2847" r="4177" b="3371"/>
          <a:stretch/>
        </p:blipFill>
        <p:spPr>
          <a:xfrm>
            <a:off x="4060690" y="1475674"/>
            <a:ext cx="7720640" cy="56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5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87500"/>
            </a:gs>
            <a:gs pos="100000">
              <a:srgbClr val="FDDEC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3440E4-EE4F-45F9-9FDB-70B6AFC7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3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6" y="4040527"/>
            <a:ext cx="4854798" cy="49942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228879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chemeClr val="bg1"/>
                </a:solidFill>
                <a:latin typeface="TT Norms Pro" panose="02000503030000020003" pitchFamily="2" charset="0"/>
              </a:rPr>
              <a:t>Часто покупаемые товары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350535F-BF04-4F71-8CDB-FED44F4889BB}"/>
              </a:ext>
            </a:extLst>
          </p:cNvPr>
          <p:cNvGrpSpPr/>
          <p:nvPr/>
        </p:nvGrpSpPr>
        <p:grpSpPr>
          <a:xfrm>
            <a:off x="404714" y="1197510"/>
            <a:ext cx="7948666" cy="5242066"/>
            <a:chOff x="271886" y="2211801"/>
            <a:chExt cx="6325524" cy="4171620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C201E68B-B33E-44A8-B8E1-EFD8A682E321}"/>
                </a:ext>
              </a:extLst>
            </p:cNvPr>
            <p:cNvSpPr/>
            <p:nvPr/>
          </p:nvSpPr>
          <p:spPr>
            <a:xfrm>
              <a:off x="271886" y="2211801"/>
              <a:ext cx="6325524" cy="4171620"/>
            </a:xfrm>
            <a:prstGeom prst="roundRect">
              <a:avLst>
                <a:gd name="adj" fmla="val 5692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38100" dir="5400000" sx="99000" sy="99000" algn="t" rotWithShape="0">
                <a:schemeClr val="accent2">
                  <a:lumMod val="50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657D10CE-F82C-4022-8B35-C2880F0B1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0" t="1689" r="666" b="1649"/>
            <a:stretch/>
          </p:blipFill>
          <p:spPr>
            <a:xfrm>
              <a:off x="400691" y="2313789"/>
              <a:ext cx="6079144" cy="3922403"/>
            </a:xfrm>
            <a:prstGeom prst="rect">
              <a:avLst/>
            </a:prstGeom>
          </p:spPr>
        </p:pic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43445E9-C015-483B-A698-9DF9C95D2CDD}"/>
              </a:ext>
            </a:extLst>
          </p:cNvPr>
          <p:cNvSpPr/>
          <p:nvPr/>
        </p:nvSpPr>
        <p:spPr>
          <a:xfrm>
            <a:off x="8515237" y="4417138"/>
            <a:ext cx="343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Указание номенклатурной группы и основных сортаментных характеристик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9392AEB-E3A8-4451-BD6B-2AB1EC5BBD17}"/>
              </a:ext>
            </a:extLst>
          </p:cNvPr>
          <p:cNvSpPr/>
          <p:nvPr/>
        </p:nvSpPr>
        <p:spPr>
          <a:xfrm>
            <a:off x="8515237" y="1768655"/>
            <a:ext cx="34040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Информация о часто покупаемой и рекомендованной продукции поможет сформировать персонализированное предложение:</a:t>
            </a:r>
          </a:p>
        </p:txBody>
      </p:sp>
    </p:spTree>
    <p:extLst>
      <p:ext uri="{BB962C8B-B14F-4D97-AF65-F5344CB8AC3E}">
        <p14:creationId xmlns:p14="http://schemas.microsoft.com/office/powerpoint/2010/main" val="269601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87500"/>
            </a:gs>
            <a:gs pos="100000">
              <a:srgbClr val="FDDEC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 contrast="20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6" y="4040527"/>
            <a:ext cx="4854798" cy="49942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/>
          <p:cNvSpPr txBox="1"/>
          <p:nvPr/>
        </p:nvSpPr>
        <p:spPr>
          <a:xfrm>
            <a:off x="190501" y="228879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j-ea"/>
                <a:cs typeface="+mj-cs"/>
              </a:rPr>
              <a:t>Часто покупаемые товары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293046" y="3955473"/>
            <a:ext cx="343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Arial" panose="020B0604020202020204" pitchFamily="34" charset="0"/>
              </a:rPr>
              <a:t>Указание номенклатурной группы и основных сортаментных характеристик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306795" y="1716385"/>
            <a:ext cx="34040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Norms Pro" panose="02000503030000020003" pitchFamily="2" charset="0"/>
                <a:ea typeface="+mn-ea"/>
                <a:cs typeface="Arial" panose="020B0604020202020204" pitchFamily="34" charset="0"/>
              </a:rPr>
              <a:t>Информация о часто покупаемой и рекомендованной продукции поможет сформировать персонализированное предложение: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1037590"/>
            <a:ext cx="7604125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87500"/>
            </a:gs>
            <a:gs pos="100000">
              <a:srgbClr val="FDDEC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6C4A5A-3AD8-47CF-9B1E-CCCF2CB8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3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6" y="4040527"/>
            <a:ext cx="4854798" cy="49942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228879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chemeClr val="bg1"/>
                </a:solidFill>
                <a:latin typeface="TT Norms Pro" panose="02000503030000020003" pitchFamily="2" charset="0"/>
              </a:rPr>
              <a:t>Рекомендуемая продукция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4F072E-1285-4C22-B8BD-95600E1214D8}"/>
              </a:ext>
            </a:extLst>
          </p:cNvPr>
          <p:cNvGrpSpPr/>
          <p:nvPr/>
        </p:nvGrpSpPr>
        <p:grpSpPr>
          <a:xfrm>
            <a:off x="352676" y="1512068"/>
            <a:ext cx="8345031" cy="4290125"/>
            <a:chOff x="4333535" y="1762284"/>
            <a:chExt cx="6325524" cy="325191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FDC3EE3-5F1F-4466-BCCD-FCE59A3CBC12}"/>
                </a:ext>
              </a:extLst>
            </p:cNvPr>
            <p:cNvSpPr/>
            <p:nvPr/>
          </p:nvSpPr>
          <p:spPr>
            <a:xfrm>
              <a:off x="4333535" y="1762284"/>
              <a:ext cx="6325524" cy="3251910"/>
            </a:xfrm>
            <a:prstGeom prst="roundRect">
              <a:avLst>
                <a:gd name="adj" fmla="val 5692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38100" dir="5400000" sx="99000" sy="99000" algn="t" rotWithShape="0">
                <a:schemeClr val="accent2">
                  <a:lumMod val="50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6EA150B-DE22-41BF-9EDF-482328AF3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0" t="1373" r="1199" b="3149"/>
            <a:stretch/>
          </p:blipFill>
          <p:spPr>
            <a:xfrm>
              <a:off x="4426150" y="1920093"/>
              <a:ext cx="6104104" cy="3017814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83819F-5D7C-43A0-9FEB-9CCB70A0167C}"/>
              </a:ext>
            </a:extLst>
          </p:cNvPr>
          <p:cNvSpPr/>
          <p:nvPr/>
        </p:nvSpPr>
        <p:spPr>
          <a:xfrm>
            <a:off x="8963633" y="2341299"/>
            <a:ext cx="295567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Учитывается статистика по совместно приобретаемым позициям на основе алгоритма </a:t>
            </a:r>
            <a:r>
              <a:rPr lang="en-US" b="1" dirty="0" err="1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Apriori</a:t>
            </a:r>
            <a:r>
              <a:rPr lang="en-US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 качестве исходных данных – история покупок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318236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87500"/>
            </a:gs>
            <a:gs pos="100000">
              <a:srgbClr val="FDDEC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6C4A5A-3AD8-47CF-9B1E-CCCF2CB8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3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6" y="4040527"/>
            <a:ext cx="4854798" cy="49942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228879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chemeClr val="bg1"/>
                </a:solidFill>
                <a:latin typeface="TT Norms Pro" panose="02000503030000020003" pitchFamily="2" charset="0"/>
              </a:rPr>
              <a:t>Рекомендуемая продукция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83819F-5D7C-43A0-9FEB-9CCB70A0167C}"/>
              </a:ext>
            </a:extLst>
          </p:cNvPr>
          <p:cNvSpPr/>
          <p:nvPr/>
        </p:nvSpPr>
        <p:spPr>
          <a:xfrm>
            <a:off x="8963633" y="2933675"/>
            <a:ext cx="2955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Учитывается статистика по продажам в регионе в том числе у других клиентов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7FAEAB-D807-4F38-844F-AF2D19D0EB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707"/>
          <a:stretch/>
        </p:blipFill>
        <p:spPr>
          <a:xfrm>
            <a:off x="360106" y="1401509"/>
            <a:ext cx="8484792" cy="41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87500"/>
            </a:gs>
            <a:gs pos="100000">
              <a:srgbClr val="FDDEC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6C4A5A-3AD8-47CF-9B1E-CCCF2CB8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3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6" y="4040527"/>
            <a:ext cx="4854798" cy="49942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228879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TT Norms Pro" panose="02000503030000020003" pitchFamily="2" charset="0"/>
              </a:rPr>
              <a:t>AI-</a:t>
            </a:r>
            <a:r>
              <a:rPr lang="ru-RU" sz="4800" b="1" dirty="0">
                <a:solidFill>
                  <a:schemeClr val="bg1"/>
                </a:solidFill>
                <a:latin typeface="TT Norms Pro" panose="02000503030000020003" pitchFamily="2" charset="0"/>
              </a:rPr>
              <a:t>помощник менеджера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B51D4E-24DE-467D-BDC3-624498A8BC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67" t="30171" r="651"/>
          <a:stretch/>
        </p:blipFill>
        <p:spPr>
          <a:xfrm>
            <a:off x="575061" y="1405815"/>
            <a:ext cx="11130510" cy="48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2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CDA3"/>
            </a:gs>
            <a:gs pos="34000">
              <a:srgbClr val="F87500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E9C754A-44FB-415D-862B-BD04B8D6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6457">
            <a:off x="8513171" y="4951348"/>
            <a:ext cx="992647" cy="13712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6019403"/>
            <a:ext cx="1260247" cy="486095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318661" y="316224"/>
            <a:ext cx="9658659" cy="1245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5400"/>
              </a:lnSpc>
            </a:pPr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</a:rPr>
              <a:t>Преимущества</a:t>
            </a:r>
          </a:p>
          <a:p>
            <a:pPr>
              <a:lnSpc>
                <a:spcPts val="5400"/>
              </a:lnSpc>
            </a:pPr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</a:rPr>
              <a:t>от внедрения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34F84F-8159-4C06-BA08-80FD487571AD}"/>
              </a:ext>
            </a:extLst>
          </p:cNvPr>
          <p:cNvSpPr/>
          <p:nvPr/>
        </p:nvSpPr>
        <p:spPr>
          <a:xfrm>
            <a:off x="837039" y="5674857"/>
            <a:ext cx="5480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А при необходимости — покажет детали прошлых заказов за нужный период.</a:t>
            </a:r>
            <a:endParaRPr lang="ru-RU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6F01-8315-4A6A-B5BF-653140696A73}"/>
              </a:ext>
            </a:extLst>
          </p:cNvPr>
          <p:cNvSpPr txBox="1"/>
          <p:nvPr/>
        </p:nvSpPr>
        <p:spPr>
          <a:xfrm>
            <a:off x="830082" y="1861525"/>
            <a:ext cx="4210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Специалист получает всю информацию о контрагенте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570E8-82F7-4F6F-89AE-256DE0B54509}"/>
              </a:ext>
            </a:extLst>
          </p:cNvPr>
          <p:cNvSpPr txBox="1"/>
          <p:nvPr/>
        </p:nvSpPr>
        <p:spPr>
          <a:xfrm>
            <a:off x="830082" y="2745608"/>
            <a:ext cx="396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Аналитика покажет, что заказывал ранее клиента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DCFE75-0499-476F-81AA-1AF2AA687E3D}"/>
              </a:ext>
            </a:extLst>
          </p:cNvPr>
          <p:cNvSpPr txBox="1"/>
          <p:nvPr/>
        </p:nvSpPr>
        <p:spPr>
          <a:xfrm>
            <a:off x="830082" y="3629691"/>
            <a:ext cx="498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Алгоритмы подскажут, что может заинтересовать его сейчас </a:t>
            </a: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— с учётом текущей корзины</a:t>
            </a:r>
            <a:endParaRPr lang="ru-RU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1D5D1-DC7D-4406-8380-9C9CE84F9BED}"/>
              </a:ext>
            </a:extLst>
          </p:cNvPr>
          <p:cNvSpPr txBox="1"/>
          <p:nvPr/>
        </p:nvSpPr>
        <p:spPr>
          <a:xfrm>
            <a:off x="830082" y="4790773"/>
            <a:ext cx="448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Сводка новостей познакомит  </a:t>
            </a:r>
            <a:b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 новыми проектами компании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71CCAB-62C4-4F63-B813-F3E4416A60D0}"/>
              </a:ext>
            </a:extLst>
          </p:cNvPr>
          <p:cNvSpPr txBox="1"/>
          <p:nvPr/>
        </p:nvSpPr>
        <p:spPr>
          <a:xfrm>
            <a:off x="318661" y="1992235"/>
            <a:ext cx="58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FBF9E-48B3-4748-87EA-F328A3B0F548}"/>
              </a:ext>
            </a:extLst>
          </p:cNvPr>
          <p:cNvSpPr txBox="1"/>
          <p:nvPr/>
        </p:nvSpPr>
        <p:spPr>
          <a:xfrm>
            <a:off x="318661" y="2884107"/>
            <a:ext cx="58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81C145-04D8-43E9-AB57-977FFFDD6832}"/>
              </a:ext>
            </a:extLst>
          </p:cNvPr>
          <p:cNvSpPr txBox="1"/>
          <p:nvPr/>
        </p:nvSpPr>
        <p:spPr>
          <a:xfrm>
            <a:off x="318661" y="3906690"/>
            <a:ext cx="58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58779D-6308-41CD-8550-46253090A45C}"/>
              </a:ext>
            </a:extLst>
          </p:cNvPr>
          <p:cNvSpPr txBox="1"/>
          <p:nvPr/>
        </p:nvSpPr>
        <p:spPr>
          <a:xfrm>
            <a:off x="318661" y="4929272"/>
            <a:ext cx="58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CA1A08-92A7-4335-BB18-D58E930F4587}"/>
              </a:ext>
            </a:extLst>
          </p:cNvPr>
          <p:cNvSpPr txBox="1"/>
          <p:nvPr/>
        </p:nvSpPr>
        <p:spPr>
          <a:xfrm>
            <a:off x="318661" y="5834737"/>
            <a:ext cx="58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527F3BD-EA27-467D-9AFD-B0CE37FC6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1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7990" y="-358777"/>
            <a:ext cx="9501985" cy="757555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A8CB561-08E7-4EAF-B386-AB8CE14BE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84828">
            <a:off x="6153268" y="809658"/>
            <a:ext cx="1782194" cy="24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1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C796"/>
            </a:gs>
            <a:gs pos="60000">
              <a:srgbClr val="F875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C57CBB-5445-44C1-B364-26CB1DB7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colorTemperature colorTemp="115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639207">
            <a:off x="7446824" y="-506635"/>
            <a:ext cx="8944964" cy="124094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76B6BAD-A892-4CE7-BCDF-114197FE4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7101">
            <a:off x="7707471" y="263023"/>
            <a:ext cx="2869607" cy="3964087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490515" y="1068810"/>
            <a:ext cx="6085416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</a:rPr>
              <a:t>Дело техники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6962835-F575-45D0-B7BC-4FBDF28D3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7684">
            <a:off x="4243214" y="4282994"/>
            <a:ext cx="1749510" cy="2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16E"/>
            </a:gs>
            <a:gs pos="31000">
              <a:srgbClr val="F8750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18E2D5-AC87-4381-8BC6-10486C52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24"/>
                    </a14:imgEffect>
                    <a14:imgEffect>
                      <a14:saturation sat="103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52416">
            <a:off x="5069883" y="1448868"/>
            <a:ext cx="8233819" cy="8216807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492223" y="1177455"/>
            <a:ext cx="6085416" cy="701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4400"/>
              </a:lnSpc>
            </a:pPr>
            <a:r>
              <a:rPr lang="ru-RU" sz="4400" b="1" dirty="0">
                <a:solidFill>
                  <a:schemeClr val="bg1"/>
                </a:solidFill>
                <a:latin typeface="TT Norms Pro" panose="02000503030000020003" pitchFamily="2" charset="0"/>
              </a:rPr>
              <a:t>Цель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4CF4896-40DB-42C9-9121-8235B73FFAC9}"/>
              </a:ext>
            </a:extLst>
          </p:cNvPr>
          <p:cNvSpPr/>
          <p:nvPr/>
        </p:nvSpPr>
        <p:spPr>
          <a:xfrm>
            <a:off x="1016208" y="4085437"/>
            <a:ext cx="314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Анализ проблемы и поиск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ее решения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DD7E8B8-EB09-4814-8494-D5D2A951E184}"/>
              </a:ext>
            </a:extLst>
          </p:cNvPr>
          <p:cNvSpPr/>
          <p:nvPr/>
        </p:nvSpPr>
        <p:spPr>
          <a:xfrm>
            <a:off x="492223" y="1879356"/>
            <a:ext cx="5908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Разработать MVP системы рекомендаций, </a:t>
            </a:r>
            <a:b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которая повысит конверсию за счёт предложения релевантных товаров и сократит время на их подбор.</a:t>
            </a:r>
            <a:endParaRPr lang="ru-RU" b="1" i="0" dirty="0">
              <a:solidFill>
                <a:schemeClr val="bg1"/>
              </a:solidFill>
              <a:effectLst/>
              <a:latin typeface="TT Norms Pro" panose="02000503030000020003" pitchFamily="2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2F3CD41-2CCC-48A0-B7F7-29F541D77580}"/>
              </a:ext>
            </a:extLst>
          </p:cNvPr>
          <p:cNvSpPr/>
          <p:nvPr/>
        </p:nvSpPr>
        <p:spPr>
          <a:xfrm>
            <a:off x="492223" y="3593650"/>
            <a:ext cx="569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ЗАДАЧИ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940E82-EE1D-40BB-8EF9-463837DC2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B69DD1-21C0-4473-B3B2-B77273FB5569}"/>
              </a:ext>
            </a:extLst>
          </p:cNvPr>
          <p:cNvSpPr/>
          <p:nvPr/>
        </p:nvSpPr>
        <p:spPr>
          <a:xfrm>
            <a:off x="492223" y="4085437"/>
            <a:ext cx="314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73ECD06-4D8F-4AC6-B140-E5C842A706F9}"/>
              </a:ext>
            </a:extLst>
          </p:cNvPr>
          <p:cNvSpPr/>
          <p:nvPr/>
        </p:nvSpPr>
        <p:spPr>
          <a:xfrm>
            <a:off x="1016208" y="4700334"/>
            <a:ext cx="314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Выбор стека разработки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543B4F6-D15C-4328-A161-627603F6447E}"/>
              </a:ext>
            </a:extLst>
          </p:cNvPr>
          <p:cNvSpPr/>
          <p:nvPr/>
        </p:nvSpPr>
        <p:spPr>
          <a:xfrm>
            <a:off x="492223" y="4700334"/>
            <a:ext cx="314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36BEB65-7A01-4D53-8AB8-21837B5C8A31}"/>
              </a:ext>
            </a:extLst>
          </p:cNvPr>
          <p:cNvSpPr/>
          <p:nvPr/>
        </p:nvSpPr>
        <p:spPr>
          <a:xfrm>
            <a:off x="1016208" y="5145954"/>
            <a:ext cx="314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Разработка…..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7118561-065F-496D-A55D-C74654975B8C}"/>
              </a:ext>
            </a:extLst>
          </p:cNvPr>
          <p:cNvSpPr/>
          <p:nvPr/>
        </p:nvSpPr>
        <p:spPr>
          <a:xfrm>
            <a:off x="492223" y="5145954"/>
            <a:ext cx="314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A6826C3-1E6B-46AD-B93B-6A04093B9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17271">
            <a:off x="8682039" y="4097448"/>
            <a:ext cx="1728808" cy="238818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BCAC0A1-9707-410D-BB2D-240148EF9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88361">
            <a:off x="4702082" y="-1344441"/>
            <a:ext cx="2501785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318661" y="316224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87500"/>
                </a:solidFill>
                <a:latin typeface="TT Norms Pro" panose="02000503030000020003" pitchFamily="2" charset="0"/>
              </a:rPr>
              <a:t>Архитектура системы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DCA0E85-63B7-4C15-A576-3A0AC9D1C7B5}"/>
              </a:ext>
            </a:extLst>
          </p:cNvPr>
          <p:cNvSpPr/>
          <p:nvPr/>
        </p:nvSpPr>
        <p:spPr>
          <a:xfrm rot="10800000">
            <a:off x="14438012" y="5245883"/>
            <a:ext cx="4772944" cy="1284270"/>
          </a:xfrm>
          <a:prstGeom prst="roundRect">
            <a:avLst>
              <a:gd name="adj" fmla="val 7409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67F5DC-F326-402E-85D8-B013ECA90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4" y="1226275"/>
            <a:ext cx="9534525" cy="50673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A41B71-8C8B-40F7-85D0-A4ABF60E4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brightnessContrast bright="19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20748">
            <a:off x="10004738" y="4408883"/>
            <a:ext cx="3023333" cy="29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3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318661" y="316224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87500"/>
                </a:solidFill>
                <a:latin typeface="TT Norms Pro" panose="02000503030000020003" pitchFamily="2" charset="0"/>
              </a:rPr>
              <a:t>Архитектура системы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DCA0E85-63B7-4C15-A576-3A0AC9D1C7B5}"/>
              </a:ext>
            </a:extLst>
          </p:cNvPr>
          <p:cNvSpPr/>
          <p:nvPr/>
        </p:nvSpPr>
        <p:spPr>
          <a:xfrm rot="10800000">
            <a:off x="14438012" y="5245883"/>
            <a:ext cx="4772944" cy="1284270"/>
          </a:xfrm>
          <a:prstGeom prst="roundRect">
            <a:avLst>
              <a:gd name="adj" fmla="val 7409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67F5DC-F326-402E-85D8-B013ECA90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5" y="1226275"/>
            <a:ext cx="5545744" cy="29473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A1A2B2-A8BC-4A33-824C-73A01F23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56" y="1124712"/>
            <a:ext cx="5295544" cy="28144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159066-7619-4633-8A9D-B1A2B859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552" y="3910611"/>
            <a:ext cx="5545745" cy="29473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C9C548-F1E2-4AEE-AF6C-AEB34DF5A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549"/>
            <a:ext cx="5254506" cy="279260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9A4B45-6D8F-4138-8268-AF336A547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407" y="1657726"/>
            <a:ext cx="5692471" cy="30253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6A3AD2-B0B3-44EB-B554-0B5EDBD9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282" y="4173663"/>
            <a:ext cx="4725160" cy="25112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FF248A-FE26-48E5-921A-C4514FA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253" y="3334448"/>
            <a:ext cx="2148934" cy="16530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C96C7-F685-4F54-8DAB-5BE9C6E07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012" y="3029910"/>
            <a:ext cx="3847577" cy="22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252836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87500"/>
                </a:solidFill>
                <a:latin typeface="TT Norms Pro" panose="02000503030000020003" pitchFamily="2" charset="0"/>
              </a:rPr>
              <a:t>Архитектура системы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CBF73C6-00E5-47A7-B9D3-E8AEBD862E3D}"/>
              </a:ext>
            </a:extLst>
          </p:cNvPr>
          <p:cNvSpPr/>
          <p:nvPr/>
        </p:nvSpPr>
        <p:spPr>
          <a:xfrm rot="10800000">
            <a:off x="435302" y="1939172"/>
            <a:ext cx="3192452" cy="1862528"/>
          </a:xfrm>
          <a:prstGeom prst="roundRect">
            <a:avLst>
              <a:gd name="adj" fmla="val 13876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9EB4270-BC21-485E-81FB-17EDF97B1DA4}"/>
              </a:ext>
            </a:extLst>
          </p:cNvPr>
          <p:cNvSpPr/>
          <p:nvPr/>
        </p:nvSpPr>
        <p:spPr>
          <a:xfrm>
            <a:off x="568809" y="3391418"/>
            <a:ext cx="2925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 err="1">
                <a:latin typeface="TT Norms Pro" panose="02000503030000020003" pitchFamily="2" charset="0"/>
                <a:cs typeface="Arial" panose="020B0604020202020204" pitchFamily="34" charset="0"/>
              </a:rPr>
              <a:t>PostgresSQL</a:t>
            </a:r>
            <a:endParaRPr lang="ru-RU" sz="1400" b="1" dirty="0"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2F3C37-44B4-450F-BDD2-424914FCB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729793" y="2724158"/>
            <a:ext cx="419101" cy="225392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DF1BBC2-7BE8-455A-8A09-533A910A0F79}"/>
              </a:ext>
            </a:extLst>
          </p:cNvPr>
          <p:cNvSpPr/>
          <p:nvPr/>
        </p:nvSpPr>
        <p:spPr>
          <a:xfrm>
            <a:off x="435300" y="1279588"/>
            <a:ext cx="3192454" cy="492215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БД</a:t>
            </a:r>
          </a:p>
        </p:txBody>
      </p:sp>
      <p:pic>
        <p:nvPicPr>
          <p:cNvPr id="26" name="Google Shape;230;p24">
            <a:extLst>
              <a:ext uri="{FF2B5EF4-FFF2-40B4-BE49-F238E27FC236}">
                <a16:creationId xmlns:a16="http://schemas.microsoft.com/office/drawing/2014/main" id="{1AAA2803-8A3C-4EB1-94F0-E9827D36270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783" t="8130" r="12369" b="8995"/>
          <a:stretch/>
        </p:blipFill>
        <p:spPr>
          <a:xfrm>
            <a:off x="1442244" y="2067574"/>
            <a:ext cx="1178564" cy="134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A44A907-858F-4859-8201-15612F05A66A}"/>
              </a:ext>
            </a:extLst>
          </p:cNvPr>
          <p:cNvSpPr/>
          <p:nvPr/>
        </p:nvSpPr>
        <p:spPr>
          <a:xfrm rot="10800000">
            <a:off x="4243086" y="1939172"/>
            <a:ext cx="3575407" cy="1862528"/>
          </a:xfrm>
          <a:prstGeom prst="roundRect">
            <a:avLst>
              <a:gd name="adj" fmla="val 13876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273079D8-35CF-41F7-880B-E575CBCDD278}"/>
              </a:ext>
            </a:extLst>
          </p:cNvPr>
          <p:cNvSpPr/>
          <p:nvPr/>
        </p:nvSpPr>
        <p:spPr>
          <a:xfrm>
            <a:off x="4243089" y="1282186"/>
            <a:ext cx="3575409" cy="492215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16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783D2A3B-3BD8-43B5-A0E3-E20FBF7A96AA}"/>
              </a:ext>
            </a:extLst>
          </p:cNvPr>
          <p:cNvSpPr/>
          <p:nvPr/>
        </p:nvSpPr>
        <p:spPr>
          <a:xfrm rot="10800000">
            <a:off x="8433838" y="1939172"/>
            <a:ext cx="3192452" cy="1862528"/>
          </a:xfrm>
          <a:prstGeom prst="roundRect">
            <a:avLst>
              <a:gd name="adj" fmla="val 13876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3B8BDB49-478D-40EE-A967-97D23CAF6396}"/>
              </a:ext>
            </a:extLst>
          </p:cNvPr>
          <p:cNvSpPr/>
          <p:nvPr/>
        </p:nvSpPr>
        <p:spPr>
          <a:xfrm>
            <a:off x="8433836" y="1276962"/>
            <a:ext cx="3192454" cy="492215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16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D521D459-0D83-4845-8C65-94A0B8D4D32A}"/>
              </a:ext>
            </a:extLst>
          </p:cNvPr>
          <p:cNvSpPr/>
          <p:nvPr/>
        </p:nvSpPr>
        <p:spPr>
          <a:xfrm>
            <a:off x="4243088" y="4344575"/>
            <a:ext cx="3575410" cy="492215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sz="16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C6059D-F202-45F6-AD73-27B55718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46" y="2392698"/>
            <a:ext cx="1655670" cy="92593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3C77E63-972D-40AF-A4BC-7D56CCD9A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7913" y="2161691"/>
            <a:ext cx="1221584" cy="143192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A3E2559-5E87-4AF7-8ECC-A84173EA7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0409" y="2138896"/>
            <a:ext cx="2524353" cy="1395919"/>
          </a:xfrm>
          <a:prstGeom prst="rect">
            <a:avLst/>
          </a:prstGeom>
        </p:spPr>
      </p:pic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80891304-62D8-4CC1-87F7-F7CCA81CFDE6}"/>
              </a:ext>
            </a:extLst>
          </p:cNvPr>
          <p:cNvSpPr/>
          <p:nvPr/>
        </p:nvSpPr>
        <p:spPr>
          <a:xfrm rot="10800000">
            <a:off x="4243086" y="4970947"/>
            <a:ext cx="3575405" cy="1594214"/>
          </a:xfrm>
          <a:prstGeom prst="roundRect">
            <a:avLst>
              <a:gd name="adj" fmla="val 13876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BBD4ED8-E85A-4F9A-A9F6-10C46A1A30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8577" y="5212620"/>
            <a:ext cx="2041831" cy="518488"/>
          </a:xfrm>
          <a:prstGeom prst="rect">
            <a:avLst/>
          </a:prstGeom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DD56B93-331D-49BA-8C7B-7195C10CE5C6}"/>
              </a:ext>
            </a:extLst>
          </p:cNvPr>
          <p:cNvGrpSpPr/>
          <p:nvPr/>
        </p:nvGrpSpPr>
        <p:grpSpPr>
          <a:xfrm>
            <a:off x="4428162" y="5265937"/>
            <a:ext cx="883577" cy="1021121"/>
            <a:chOff x="7923433" y="3587285"/>
            <a:chExt cx="1652195" cy="1909387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0206172-D123-467B-8877-1B6DB407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7039" y="3587285"/>
              <a:ext cx="1267642" cy="1322757"/>
            </a:xfrm>
            <a:prstGeom prst="rect">
              <a:avLst/>
            </a:prstGeom>
          </p:spPr>
        </p:pic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DE14D8B3-018F-4997-A4F8-92976782CF22}"/>
                </a:ext>
              </a:extLst>
            </p:cNvPr>
            <p:cNvSpPr/>
            <p:nvPr/>
          </p:nvSpPr>
          <p:spPr>
            <a:xfrm>
              <a:off x="7923433" y="5021876"/>
              <a:ext cx="1652195" cy="474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ru-RU" sz="1050" dirty="0">
                  <a:latin typeface="Arial" panose="020B0604020202020204" pitchFamily="34" charset="0"/>
                  <a:cs typeface="Arial" panose="020B0604020202020204" pitchFamily="34" charset="0"/>
                </a:rPr>
                <a:t>ФНС 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  <a:endParaRPr lang="ru-RU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E1B319F-3C93-47E7-BFCD-299C7DA7B6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7682" y="5732123"/>
            <a:ext cx="2301533" cy="68344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EBDA3A9-AFC3-4837-8B31-76D0EBE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912684" y="2320292"/>
            <a:ext cx="419101" cy="22539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0068A-EF2F-4457-B511-C673C61EB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12685" y="2996385"/>
            <a:ext cx="419101" cy="22539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906E1B5-B743-453F-8009-38C95A6B4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85940" y="3960441"/>
            <a:ext cx="419101" cy="22539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0F0DEC3-9274-4E0F-A266-9616EE07C3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500"/>
                    </a14:imgEffect>
                    <a14:imgEffect>
                      <a14:brightnessContrast bright="19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20748">
            <a:off x="9893406" y="4101904"/>
            <a:ext cx="3023333" cy="295826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E2321F3-2DDF-4B38-AC85-F627B03B2C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500"/>
                    </a14:imgEffect>
                    <a14:imgEffect>
                      <a14:brightnessContrast bright="19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24612">
            <a:off x="8022118" y="4317797"/>
            <a:ext cx="2043730" cy="19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3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DFB3394-14EF-4D39-914D-588A7998B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857">
            <a:off x="-1641780" y="4678957"/>
            <a:ext cx="6830947" cy="5944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9FD93-DC1F-4BC8-B28F-0997EEF0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35987">
            <a:off x="6223153" y="-441404"/>
            <a:ext cx="4032012" cy="3508733"/>
          </a:xfrm>
          <a:prstGeom prst="rect">
            <a:avLst/>
          </a:prstGeom>
        </p:spPr>
      </p:pic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2061F362-97CB-4129-86F8-4A30C448A76B}"/>
              </a:ext>
            </a:extLst>
          </p:cNvPr>
          <p:cNvSpPr/>
          <p:nvPr/>
        </p:nvSpPr>
        <p:spPr>
          <a:xfrm>
            <a:off x="6160213" y="4107053"/>
            <a:ext cx="5677955" cy="1421727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T Norms Pro" panose="02000503030000020003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2C8C33E-D627-4FDC-9143-2DBB3F25446B}"/>
              </a:ext>
            </a:extLst>
          </p:cNvPr>
          <p:cNvSpPr/>
          <p:nvPr/>
        </p:nvSpPr>
        <p:spPr>
          <a:xfrm>
            <a:off x="6149018" y="2361725"/>
            <a:ext cx="5677955" cy="1427911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6423C673-54DC-422B-B073-C86BA49AE1C2}"/>
              </a:ext>
            </a:extLst>
          </p:cNvPr>
          <p:cNvSpPr/>
          <p:nvPr/>
        </p:nvSpPr>
        <p:spPr>
          <a:xfrm>
            <a:off x="346109" y="4103960"/>
            <a:ext cx="5512209" cy="1427912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0214004A-82FC-4D18-B440-F0000538CF76}"/>
              </a:ext>
            </a:extLst>
          </p:cNvPr>
          <p:cNvSpPr/>
          <p:nvPr/>
        </p:nvSpPr>
        <p:spPr>
          <a:xfrm>
            <a:off x="346109" y="2361725"/>
            <a:ext cx="5512209" cy="1427911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90501" y="1220341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rgbClr val="F87500"/>
                </a:solidFill>
                <a:latin typeface="TT Norms Pro" panose="02000503030000020003" pitchFamily="2" charset="0"/>
              </a:rPr>
              <a:t>Почему так?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841AA6-5A86-4211-81F2-8C5D445B10AE}"/>
              </a:ext>
            </a:extLst>
          </p:cNvPr>
          <p:cNvSpPr/>
          <p:nvPr/>
        </p:nvSpPr>
        <p:spPr>
          <a:xfrm>
            <a:off x="1773693" y="2783293"/>
            <a:ext cx="3973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Специалист по продажам может заходить на сайт с любого ПК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6E699E-E804-43E8-A64F-F39EB7565A92}"/>
              </a:ext>
            </a:extLst>
          </p:cNvPr>
          <p:cNvSpPr/>
          <p:nvPr/>
        </p:nvSpPr>
        <p:spPr>
          <a:xfrm>
            <a:off x="1773693" y="4402418"/>
            <a:ext cx="3973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Возможность легко создавать интерфейс, который будет удобен </a:t>
            </a:r>
            <a:b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 работе и приятен пользователю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379B348-CA12-434D-9EAA-D61C6BBAB2F0}"/>
              </a:ext>
            </a:extLst>
          </p:cNvPr>
          <p:cNvSpPr/>
          <p:nvPr/>
        </p:nvSpPr>
        <p:spPr>
          <a:xfrm>
            <a:off x="7614257" y="2783293"/>
            <a:ext cx="34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Высокая скорость разработки и гибкость </a:t>
            </a:r>
            <a:r>
              <a:rPr lang="en-US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web</a:t>
            </a: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-решений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4880C7C-2215-487E-B92B-FF8BF8DDDFB6}"/>
              </a:ext>
            </a:extLst>
          </p:cNvPr>
          <p:cNvSpPr/>
          <p:nvPr/>
        </p:nvSpPr>
        <p:spPr>
          <a:xfrm>
            <a:off x="7603062" y="4402418"/>
            <a:ext cx="4131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</a:rPr>
              <a:t>Развитые компетенции ТМК++ </a:t>
            </a:r>
            <a:b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</a:rPr>
              <a:t>в веб-разработке позволяют создавать и развивать сайт самостоятельно.</a:t>
            </a:r>
            <a:endParaRPr lang="ru-RU" sz="16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pic>
        <p:nvPicPr>
          <p:cNvPr id="27" name="Рисунок 26" descr="Компьютер со сплошной заливкой">
            <a:extLst>
              <a:ext uri="{FF2B5EF4-FFF2-40B4-BE49-F238E27FC236}">
                <a16:creationId xmlns:a16="http://schemas.microsoft.com/office/drawing/2014/main" id="{961D4EDC-3A5A-4AAE-AEEF-9F42B1C5666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882" y="2628660"/>
            <a:ext cx="894040" cy="894040"/>
          </a:xfrm>
          <a:prstGeom prst="rect">
            <a:avLst/>
          </a:prstGeom>
        </p:spPr>
      </p:pic>
      <p:pic>
        <p:nvPicPr>
          <p:cNvPr id="28" name="Рисунок 27" descr="Переключатель со сплошной заливкой">
            <a:extLst>
              <a:ext uri="{FF2B5EF4-FFF2-40B4-BE49-F238E27FC236}">
                <a16:creationId xmlns:a16="http://schemas.microsoft.com/office/drawing/2014/main" id="{B837A3A6-A4A0-476A-AF25-F4C831EB5A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234" y="4359090"/>
            <a:ext cx="917653" cy="917653"/>
          </a:xfrm>
          <a:prstGeom prst="rect">
            <a:avLst/>
          </a:prstGeom>
        </p:spPr>
      </p:pic>
      <p:pic>
        <p:nvPicPr>
          <p:cNvPr id="30" name="Рисунок 29" descr="Мозговой штурм группы со сплошной заливкой">
            <a:extLst>
              <a:ext uri="{FF2B5EF4-FFF2-40B4-BE49-F238E27FC236}">
                <a16:creationId xmlns:a16="http://schemas.microsoft.com/office/drawing/2014/main" id="{DDAB2968-ECED-4CC5-94B0-23314B265E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8753" y="4354462"/>
            <a:ext cx="926908" cy="926908"/>
          </a:xfrm>
          <a:prstGeom prst="rect">
            <a:avLst/>
          </a:prstGeom>
        </p:spPr>
      </p:pic>
      <p:pic>
        <p:nvPicPr>
          <p:cNvPr id="29" name="Рисунок 28" descr="Интернет вещей со сплошной заливкой">
            <a:extLst>
              <a:ext uri="{FF2B5EF4-FFF2-40B4-BE49-F238E27FC236}">
                <a16:creationId xmlns:a16="http://schemas.microsoft.com/office/drawing/2014/main" id="{A999F3A3-964B-4D6C-AF0A-708CD9AD2F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9761" y="2633234"/>
            <a:ext cx="884892" cy="88489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845304A-3CD5-4877-8C0D-DC8CC3AA2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7355" y="3317583"/>
            <a:ext cx="1463345" cy="12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7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C796"/>
            </a:gs>
            <a:gs pos="60000">
              <a:srgbClr val="F875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16FCF1-F14A-4AF0-B32A-970D22E58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4078">
            <a:off x="2095788" y="5012593"/>
            <a:ext cx="3904588" cy="35490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18E2D5-AC87-4381-8BC6-10486C522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1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52416">
            <a:off x="3231924" y="1093960"/>
            <a:ext cx="5822447" cy="5810417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272694" y="1708009"/>
            <a:ext cx="6085416" cy="1194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4400"/>
              </a:lnSpc>
            </a:pPr>
            <a:r>
              <a:rPr lang="ru-RU" sz="4400" b="1" dirty="0">
                <a:solidFill>
                  <a:schemeClr val="bg1"/>
                </a:solidFill>
                <a:latin typeface="TT Norms Pro" panose="02000503030000020003" pitchFamily="2" charset="0"/>
              </a:rPr>
              <a:t>Перспективы развития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4CF4896-40DB-42C9-9121-8235B73FFAC9}"/>
              </a:ext>
            </a:extLst>
          </p:cNvPr>
          <p:cNvSpPr/>
          <p:nvPr/>
        </p:nvSpPr>
        <p:spPr>
          <a:xfrm>
            <a:off x="9161893" y="5338257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Сбор обратной связи 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 повышение удобства пользователя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B4C4CB-586C-43AB-BFEC-13E54EC2781D}"/>
              </a:ext>
            </a:extLst>
          </p:cNvPr>
          <p:cNvSpPr/>
          <p:nvPr/>
        </p:nvSpPr>
        <p:spPr>
          <a:xfrm>
            <a:off x="272694" y="3726525"/>
            <a:ext cx="3938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Интеграция с </a:t>
            </a:r>
            <a:r>
              <a:rPr lang="en-US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CRM </a:t>
            </a: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после </a:t>
            </a:r>
            <a:br>
              <a:rPr lang="en-US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ее внедрения. Это позволит формировать более 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расширенную аналитику 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для пользователя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55BBD-77AF-4872-8297-AC6E1B34A371}"/>
              </a:ext>
            </a:extLst>
          </p:cNvPr>
          <p:cNvSpPr txBox="1"/>
          <p:nvPr/>
        </p:nvSpPr>
        <p:spPr>
          <a:xfrm>
            <a:off x="8618533" y="1537986"/>
            <a:ext cx="3149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Доработка кода, отвечающего 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за взаимодействие с ИИ для предоставления более полной информации о новостях пользователю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DD7E8B8-EB09-4814-8494-D5D2A951E184}"/>
              </a:ext>
            </a:extLst>
          </p:cNvPr>
          <p:cNvSpPr/>
          <p:nvPr/>
        </p:nvSpPr>
        <p:spPr>
          <a:xfrm>
            <a:off x="272696" y="3275779"/>
            <a:ext cx="569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CRM</a:t>
            </a:r>
            <a:endParaRPr lang="ru-RU" sz="2400" b="1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4D6C3-5270-4B24-8BF3-9691F18340B4}"/>
              </a:ext>
            </a:extLst>
          </p:cNvPr>
          <p:cNvSpPr txBox="1"/>
          <p:nvPr/>
        </p:nvSpPr>
        <p:spPr>
          <a:xfrm>
            <a:off x="8618533" y="1088200"/>
            <a:ext cx="6140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ИИ-АССИСТЕНТ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2F3CD41-2CCC-48A0-B7F7-29F541D77580}"/>
              </a:ext>
            </a:extLst>
          </p:cNvPr>
          <p:cNvSpPr/>
          <p:nvPr/>
        </p:nvSpPr>
        <p:spPr>
          <a:xfrm>
            <a:off x="9161890" y="4846470"/>
            <a:ext cx="569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ФИДБЭК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940E82-EE1D-40BB-8EF9-463837DC2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08EC62A-2831-438C-A835-0FF4960B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26655">
            <a:off x="5771448" y="3556508"/>
            <a:ext cx="1830109" cy="166347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E0CCF4C-8AE3-4A95-80F4-E8CC8028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8940">
            <a:off x="3661400" y="-756961"/>
            <a:ext cx="2634174" cy="23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C796"/>
            </a:gs>
            <a:gs pos="60000">
              <a:srgbClr val="F875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16FCF1-F14A-4AF0-B32A-970D22E58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4078">
            <a:off x="7129184" y="5281782"/>
            <a:ext cx="3904588" cy="35490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14D6C3-5270-4B24-8BF3-9691F18340B4}"/>
              </a:ext>
            </a:extLst>
          </p:cNvPr>
          <p:cNvSpPr txBox="1"/>
          <p:nvPr/>
        </p:nvSpPr>
        <p:spPr>
          <a:xfrm>
            <a:off x="4435250" y="802170"/>
            <a:ext cx="6140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Демонстрация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940E82-EE1D-40BB-8EF9-463837DC2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E0CCF4C-8AE3-4A95-80F4-E8CC8028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8940">
            <a:off x="28966" y="-295566"/>
            <a:ext cx="2634174" cy="23943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B2EDA-CF8A-4115-AB37-67DA98F98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79" y="1342237"/>
            <a:ext cx="4874239" cy="48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6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EE8D4"/>
            </a:gs>
            <a:gs pos="17000">
              <a:srgbClr val="F875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E05D77-C132-4925-B998-E49F48BB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077998" y="-1143084"/>
            <a:ext cx="11862788" cy="88647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5300" y="1164543"/>
            <a:ext cx="1260247" cy="486095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5863771" y="1701741"/>
            <a:ext cx="5823306" cy="1589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4400" dirty="0">
                <a:solidFill>
                  <a:schemeClr val="bg1"/>
                </a:solidFill>
              </a:rPr>
              <a:t>Готовы ответить</a:t>
            </a:r>
          </a:p>
          <a:p>
            <a:pPr algn="ctr"/>
            <a:r>
              <a:rPr lang="ru-RU" sz="4400" dirty="0">
                <a:solidFill>
                  <a:schemeClr val="bg1"/>
                </a:solidFill>
              </a:rPr>
              <a:t>на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54300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240694" y="3198669"/>
            <a:ext cx="5245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TT Norms Pro" panose="02000503030000020003" pitchFamily="2" charset="0"/>
                <a:cs typeface="Arial" panose="020B0604020202020204" pitchFamily="34" charset="0"/>
              </a:rPr>
              <a:t>В настоящий момент сайт магазина ТМК не имеет рекомендательной системы: он предлагает наиболее ходовые товары без учета персонализации клиента, его корзины.</a:t>
            </a:r>
          </a:p>
        </p:txBody>
      </p:sp>
      <p:sp>
        <p:nvSpPr>
          <p:cNvPr id="9" name="Заголовок 1"/>
          <p:cNvSpPr txBox="1"/>
          <p:nvPr/>
        </p:nvSpPr>
        <p:spPr>
          <a:xfrm>
            <a:off x="6173008" y="2292341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600" b="1" dirty="0">
                <a:solidFill>
                  <a:srgbClr val="F87500"/>
                </a:solidFill>
                <a:latin typeface="TT Norms Pro" panose="02000503030000020003" pitchFamily="2" charset="0"/>
              </a:rPr>
              <a:t>Проблема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100000">
            <a:off x="-1228264" y="-97093"/>
            <a:ext cx="6837086" cy="7297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DDCD"/>
            </a:gs>
            <a:gs pos="53000">
              <a:schemeClr val="bg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0214004A-82FC-4D18-B440-F0000538CF76}"/>
              </a:ext>
            </a:extLst>
          </p:cNvPr>
          <p:cNvSpPr/>
          <p:nvPr/>
        </p:nvSpPr>
        <p:spPr>
          <a:xfrm>
            <a:off x="6416420" y="4912576"/>
            <a:ext cx="5242534" cy="1300405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E0B64E2-E40C-4C76-891B-49A41458406D}"/>
              </a:ext>
            </a:extLst>
          </p:cNvPr>
          <p:cNvSpPr/>
          <p:nvPr/>
        </p:nvSpPr>
        <p:spPr>
          <a:xfrm>
            <a:off x="6416420" y="3395675"/>
            <a:ext cx="5242534" cy="1300405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1CFCDE4-0D06-4AF0-8BFE-D5A95C767A35}"/>
              </a:ext>
            </a:extLst>
          </p:cNvPr>
          <p:cNvSpPr/>
          <p:nvPr/>
        </p:nvSpPr>
        <p:spPr>
          <a:xfrm>
            <a:off x="1681746" y="4912576"/>
            <a:ext cx="4496548" cy="1300405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C18BF22-8628-4B87-8D88-B52B8E339785}"/>
              </a:ext>
            </a:extLst>
          </p:cNvPr>
          <p:cNvSpPr/>
          <p:nvPr/>
        </p:nvSpPr>
        <p:spPr>
          <a:xfrm>
            <a:off x="1681746" y="3395675"/>
            <a:ext cx="4496548" cy="1300405"/>
          </a:xfrm>
          <a:prstGeom prst="roundRect">
            <a:avLst/>
          </a:prstGeom>
          <a:solidFill>
            <a:srgbClr val="F87500"/>
          </a:solidFill>
          <a:ln w="12700">
            <a:solidFill>
              <a:srgbClr val="F57838">
                <a:alpha val="99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9FD93-DC1F-4BC8-B28F-0997EEF0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42233">
            <a:off x="-2787596" y="-1994229"/>
            <a:ext cx="6120579" cy="5326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1587090" y="2258860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600" b="1" dirty="0">
                <a:solidFill>
                  <a:srgbClr val="F87500"/>
                </a:solidFill>
                <a:latin typeface="TT Norms Pro" panose="02000503030000020003" pitchFamily="2" charset="0"/>
              </a:rPr>
              <a:t>Это приводит к…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C3E70C-ED7F-4D87-9501-A3EF62305F18}"/>
              </a:ext>
            </a:extLst>
          </p:cNvPr>
          <p:cNvSpPr/>
          <p:nvPr/>
        </p:nvSpPr>
        <p:spPr>
          <a:xfrm>
            <a:off x="2788951" y="3624150"/>
            <a:ext cx="3973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Компания теряет до 30% потенциального дохода из-за нерелевантных рекомендаций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0340FF-9FE5-4DA0-BE04-0059B99B9C0E}"/>
              </a:ext>
            </a:extLst>
          </p:cNvPr>
          <p:cNvSpPr/>
          <p:nvPr/>
        </p:nvSpPr>
        <p:spPr>
          <a:xfrm>
            <a:off x="2788951" y="5137000"/>
            <a:ext cx="3170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Система не учитывает индивидуальное поведение клиентов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4ADAD0-9291-4D5B-956F-00095B2ED67E}"/>
              </a:ext>
            </a:extLst>
          </p:cNvPr>
          <p:cNvSpPr/>
          <p:nvPr/>
        </p:nvSpPr>
        <p:spPr>
          <a:xfrm>
            <a:off x="7544878" y="3639994"/>
            <a:ext cx="374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Система показывает универсальные популярные товары, а не то, что нужно покупателю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3B2584D-EC7E-42E4-A1E8-423F5149B189}"/>
              </a:ext>
            </a:extLst>
          </p:cNvPr>
          <p:cNvSpPr/>
          <p:nvPr/>
        </p:nvSpPr>
        <p:spPr>
          <a:xfrm>
            <a:off x="7717915" y="5147279"/>
            <a:ext cx="3068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Конверсия из предложения связанных товаров в покупку </a:t>
            </a:r>
            <a:b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не более 5%</a:t>
            </a:r>
          </a:p>
        </p:txBody>
      </p:sp>
      <p:pic>
        <p:nvPicPr>
          <p:cNvPr id="15" name="Рисунок 14" descr="Список со сплошной заливкой">
            <a:extLst>
              <a:ext uri="{FF2B5EF4-FFF2-40B4-BE49-F238E27FC236}">
                <a16:creationId xmlns:a16="http://schemas.microsoft.com/office/drawing/2014/main" id="{9C0A9855-FDBA-4B62-ADEC-6CFEAD26D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2379" y="3666788"/>
            <a:ext cx="777410" cy="777410"/>
          </a:xfrm>
          <a:prstGeom prst="rect">
            <a:avLst/>
          </a:prstGeom>
        </p:spPr>
      </p:pic>
      <p:pic>
        <p:nvPicPr>
          <p:cNvPr id="16" name="Рисунок 15" descr="Сборник схем со сплошной заливкой">
            <a:extLst>
              <a:ext uri="{FF2B5EF4-FFF2-40B4-BE49-F238E27FC236}">
                <a16:creationId xmlns:a16="http://schemas.microsoft.com/office/drawing/2014/main" id="{458FC031-B2C5-49CC-8974-D4AED7CDB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3887" y="5095338"/>
            <a:ext cx="934882" cy="9348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0CC7B-BC1F-4C35-ADF3-EA417156BDA8}"/>
              </a:ext>
            </a:extLst>
          </p:cNvPr>
          <p:cNvSpPr txBox="1"/>
          <p:nvPr/>
        </p:nvSpPr>
        <p:spPr>
          <a:xfrm>
            <a:off x="2010978" y="3450888"/>
            <a:ext cx="540699" cy="1050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 Norms Pro" panose="02000503030000020003" pitchFamily="2" charset="0"/>
                <a:cs typeface="Times New Roman" panose="02020603050405020304" pitchFamily="18" charset="0"/>
              </a:rPr>
              <a:t>₽</a:t>
            </a:r>
            <a:endParaRPr kumimoji="0" lang="ru-RU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 Norms Pro" panose="02000503030000020003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9A6273D-C0EE-4D00-8964-61A8D11E7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7713" y="5217693"/>
            <a:ext cx="655660" cy="6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EBE2"/>
            </a:gs>
            <a:gs pos="92000">
              <a:srgbClr val="FEF2EB"/>
            </a:gs>
            <a:gs pos="7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318661" y="316224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87500"/>
                </a:solidFill>
                <a:latin typeface="TT Norms Pro" panose="02000503030000020003" pitchFamily="2" charset="0"/>
              </a:rPr>
              <a:t>Трансформация проблемы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8626FAF-74C6-4ED3-AC07-3E79255572DD}"/>
              </a:ext>
            </a:extLst>
          </p:cNvPr>
          <p:cNvSpPr/>
          <p:nvPr/>
        </p:nvSpPr>
        <p:spPr>
          <a:xfrm rot="10800000">
            <a:off x="382298" y="2541892"/>
            <a:ext cx="3396593" cy="1270047"/>
          </a:xfrm>
          <a:prstGeom prst="roundRect">
            <a:avLst>
              <a:gd name="adj" fmla="val 13072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031B88B-C1B6-4940-8BD1-F981BCE79E7C}"/>
              </a:ext>
            </a:extLst>
          </p:cNvPr>
          <p:cNvSpPr/>
          <p:nvPr/>
        </p:nvSpPr>
        <p:spPr>
          <a:xfrm>
            <a:off x="382304" y="1542312"/>
            <a:ext cx="3396594" cy="725374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Изначальная проблема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B287823-9A0E-4F9E-9E90-105CF9730210}"/>
              </a:ext>
            </a:extLst>
          </p:cNvPr>
          <p:cNvSpPr/>
          <p:nvPr/>
        </p:nvSpPr>
        <p:spPr>
          <a:xfrm>
            <a:off x="607646" y="2699863"/>
            <a:ext cx="2945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>
                <a:latin typeface="TT Norms Pro" panose="02000503030000020003" pitchFamily="2" charset="0"/>
                <a:cs typeface="Arial" panose="020B0604020202020204" pitchFamily="34" charset="0"/>
              </a:rPr>
              <a:t>Компания теряет потенциальный дохода из-за нерелевантных рекомендаций  покупателям </a:t>
            </a:r>
            <a:br>
              <a:rPr lang="ru-RU" sz="1400" dirty="0"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400" dirty="0">
                <a:latin typeface="TT Norms Pro" panose="02000503030000020003" pitchFamily="2" charset="0"/>
                <a:cs typeface="Arial" panose="020B0604020202020204" pitchFamily="34" charset="0"/>
              </a:rPr>
              <a:t>на сайте магазина ТМК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BA1924A-A8C3-47C1-86F1-6A1180333F33}"/>
              </a:ext>
            </a:extLst>
          </p:cNvPr>
          <p:cNvSpPr/>
          <p:nvPr/>
        </p:nvSpPr>
        <p:spPr>
          <a:xfrm>
            <a:off x="4397702" y="1547439"/>
            <a:ext cx="3396595" cy="720247"/>
          </a:xfrm>
          <a:prstGeom prst="roundRect">
            <a:avLst>
              <a:gd name="adj" fmla="val 50000"/>
            </a:avLst>
          </a:prstGeom>
          <a:solidFill>
            <a:srgbClr val="F875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Выяснилось при </a:t>
            </a:r>
            <a:b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обсуждении с бизнесом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3E1C492-2C02-470C-B855-C727F144CA14}"/>
              </a:ext>
            </a:extLst>
          </p:cNvPr>
          <p:cNvSpPr/>
          <p:nvPr/>
        </p:nvSpPr>
        <p:spPr>
          <a:xfrm>
            <a:off x="4636563" y="4303620"/>
            <a:ext cx="29535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>
                <a:latin typeface="TT Norms Pro" panose="02000503030000020003" pitchFamily="2" charset="0"/>
              </a:rPr>
              <a:t>Для менеджера по продажам система рекомендаций тоже важна — он физически не может запомнить особенности всех клиентов и совпадения в заказах, </a:t>
            </a:r>
            <a:br>
              <a:rPr lang="ru-RU" sz="1400" dirty="0">
                <a:latin typeface="TT Norms Pro" panose="02000503030000020003" pitchFamily="2" charset="0"/>
              </a:rPr>
            </a:br>
            <a:r>
              <a:rPr lang="ru-RU" sz="1400" dirty="0">
                <a:latin typeface="TT Norms Pro" panose="02000503030000020003" pitchFamily="2" charset="0"/>
              </a:rPr>
              <a:t>их слишком много.</a:t>
            </a:r>
            <a:endParaRPr lang="ru-RU" sz="1400" dirty="0"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B3F49F5-9847-4BED-BAA8-29C7AC4256A8}"/>
              </a:ext>
            </a:extLst>
          </p:cNvPr>
          <p:cNvSpPr/>
          <p:nvPr/>
        </p:nvSpPr>
        <p:spPr>
          <a:xfrm>
            <a:off x="8413101" y="1544876"/>
            <a:ext cx="3396595" cy="720246"/>
          </a:xfrm>
          <a:prstGeom prst="roundRect">
            <a:avLst>
              <a:gd name="adj" fmla="val 50000"/>
            </a:avLst>
          </a:prstGeom>
          <a:solidFill>
            <a:srgbClr val="F57838"/>
          </a:solidFill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Корректировка проблемы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045F978-2EA3-4478-A68A-C7BEDE4EB740}"/>
              </a:ext>
            </a:extLst>
          </p:cNvPr>
          <p:cNvSpPr/>
          <p:nvPr/>
        </p:nvSpPr>
        <p:spPr>
          <a:xfrm>
            <a:off x="8675433" y="2867433"/>
            <a:ext cx="3516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>
                <a:latin typeface="TT Norms Pro" panose="02000503030000020003" pitchFamily="2" charset="0"/>
              </a:rPr>
              <a:t>Проблема нерелевантных </a:t>
            </a:r>
            <a:br>
              <a:rPr lang="ru-RU" sz="1400" dirty="0">
                <a:latin typeface="TT Norms Pro" panose="02000503030000020003" pitchFamily="2" charset="0"/>
              </a:rPr>
            </a:br>
            <a:r>
              <a:rPr lang="ru-RU" sz="1400" dirty="0">
                <a:latin typeface="TT Norms Pro" panose="02000503030000020003" pitchFamily="2" charset="0"/>
              </a:rPr>
              <a:t>рекомендаций остаётся важной.</a:t>
            </a:r>
            <a:endParaRPr lang="ru-RU" sz="1400" dirty="0"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84568CD-E8E4-4128-84A2-9A1C97127B01}"/>
              </a:ext>
            </a:extLst>
          </p:cNvPr>
          <p:cNvSpPr/>
          <p:nvPr/>
        </p:nvSpPr>
        <p:spPr>
          <a:xfrm rot="10800000">
            <a:off x="4397702" y="2541893"/>
            <a:ext cx="3396592" cy="1270045"/>
          </a:xfrm>
          <a:prstGeom prst="roundRect">
            <a:avLst>
              <a:gd name="adj" fmla="val 13876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19D0CFB-E749-4818-9AE0-7A5FE77C6DF5}"/>
              </a:ext>
            </a:extLst>
          </p:cNvPr>
          <p:cNvSpPr/>
          <p:nvPr/>
        </p:nvSpPr>
        <p:spPr>
          <a:xfrm>
            <a:off x="4664719" y="2795246"/>
            <a:ext cx="29254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>
                <a:latin typeface="TT Norms Pro" panose="02000503030000020003" pitchFamily="2" charset="0"/>
              </a:rPr>
              <a:t>Сейчас более 99% продаж группы ТМК проходит не через сайт, а через менеджера.</a:t>
            </a:r>
            <a:endParaRPr lang="ru-RU" sz="1400" dirty="0"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DCA0E85-63B7-4C15-A576-3A0AC9D1C7B5}"/>
              </a:ext>
            </a:extLst>
          </p:cNvPr>
          <p:cNvSpPr/>
          <p:nvPr/>
        </p:nvSpPr>
        <p:spPr>
          <a:xfrm rot="10800000">
            <a:off x="14438012" y="5245883"/>
            <a:ext cx="4772944" cy="1284270"/>
          </a:xfrm>
          <a:prstGeom prst="roundRect">
            <a:avLst>
              <a:gd name="adj" fmla="val 7409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34D1D9-5DCD-4B3B-9984-2D330513C8AA}"/>
              </a:ext>
            </a:extLst>
          </p:cNvPr>
          <p:cNvSpPr txBox="1"/>
          <p:nvPr/>
        </p:nvSpPr>
        <p:spPr>
          <a:xfrm>
            <a:off x="8675434" y="4432373"/>
            <a:ext cx="2882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>
                <a:latin typeface="TT Norms Pro" panose="02000503030000020003" pitchFamily="2" charset="0"/>
              </a:rPr>
              <a:t>Но главное — сосредоточиться на рекомендациях для менеджеров по продажам, ведь именно через них проходит большинство заказов.</a:t>
            </a:r>
            <a:endParaRPr lang="ru-RU" sz="1400" dirty="0"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E60B3556-26AE-47F4-BBCF-3E02D2396D83}"/>
              </a:ext>
            </a:extLst>
          </p:cNvPr>
          <p:cNvSpPr/>
          <p:nvPr/>
        </p:nvSpPr>
        <p:spPr>
          <a:xfrm rot="10800000">
            <a:off x="4397702" y="4102137"/>
            <a:ext cx="3396592" cy="1850160"/>
          </a:xfrm>
          <a:prstGeom prst="roundRect">
            <a:avLst>
              <a:gd name="adj" fmla="val 7409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333AE49B-58FE-4E59-9A9F-08B8DE4F3A83}"/>
              </a:ext>
            </a:extLst>
          </p:cNvPr>
          <p:cNvSpPr/>
          <p:nvPr/>
        </p:nvSpPr>
        <p:spPr>
          <a:xfrm rot="10800000">
            <a:off x="8413104" y="2541892"/>
            <a:ext cx="3396592" cy="1270045"/>
          </a:xfrm>
          <a:prstGeom prst="roundRect">
            <a:avLst>
              <a:gd name="adj" fmla="val 14284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AA20C91F-F283-42DB-A15F-CB30E0F1FAF5}"/>
              </a:ext>
            </a:extLst>
          </p:cNvPr>
          <p:cNvSpPr/>
          <p:nvPr/>
        </p:nvSpPr>
        <p:spPr>
          <a:xfrm rot="10800000">
            <a:off x="8413104" y="4102136"/>
            <a:ext cx="3396592" cy="1850160"/>
          </a:xfrm>
          <a:prstGeom prst="roundRect">
            <a:avLst>
              <a:gd name="adj" fmla="val 7409"/>
            </a:avLst>
          </a:prstGeom>
          <a:noFill/>
          <a:ln w="19050">
            <a:solidFill>
              <a:srgbClr val="F57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FA9D6C-10CC-4DF7-A4F6-8378F7FD4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888276" y="1798185"/>
            <a:ext cx="419101" cy="22539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03766AD-BF29-4F38-8E02-67850B634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884622" y="1798186"/>
            <a:ext cx="419101" cy="22539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1573F9B-A4AA-4F16-98DB-0A0082ABF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brightnessContrast bright="3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52541">
            <a:off x="-658015" y="4228220"/>
            <a:ext cx="4854798" cy="49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D0A7"/>
            </a:gs>
            <a:gs pos="51000">
              <a:srgbClr val="F8750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C57CBB-5445-44C1-B364-26CB1DB7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colorTemperature colorTemp="115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59559">
            <a:off x="6816700" y="1532724"/>
            <a:ext cx="8944964" cy="124094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349145-0B81-4437-966A-6399E14800FB}"/>
              </a:ext>
            </a:extLst>
          </p:cNvPr>
          <p:cNvSpPr/>
          <p:nvPr/>
        </p:nvSpPr>
        <p:spPr>
          <a:xfrm>
            <a:off x="318661" y="1146425"/>
            <a:ext cx="5245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При начале общения с покупателем менеджер получает ключевую информацию:</a:t>
            </a:r>
            <a:endParaRPr lang="ru-RU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F37173-F9FA-4361-AD3D-4C36F30B8A03}"/>
              </a:ext>
            </a:extLst>
          </p:cNvPr>
          <p:cNvSpPr/>
          <p:nvPr/>
        </p:nvSpPr>
        <p:spPr>
          <a:xfrm>
            <a:off x="431298" y="2082199"/>
            <a:ext cx="5476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  <a:cs typeface="Arial" panose="020B0604020202020204" pitchFamily="34" charset="0"/>
              </a:rPr>
              <a:t>ОБЩИЕ ДАННЫЕ О КОМПАНИИ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BBE155A-A2A2-4FBD-A9E5-D297FAED76FD}"/>
              </a:ext>
            </a:extLst>
          </p:cNvPr>
          <p:cNvSpPr/>
          <p:nvPr/>
        </p:nvSpPr>
        <p:spPr>
          <a:xfrm>
            <a:off x="431297" y="2852971"/>
            <a:ext cx="54760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ПОСЛЕДНИИ НОВОСТИ</a:t>
            </a:r>
            <a:br>
              <a:rPr lang="en-US" b="1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</a:rPr>
              <a:t>(чтобы понимать текущие проекты </a:t>
            </a:r>
            <a:br>
              <a:rPr lang="en-US" sz="1600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</a:rPr>
              <a:t>и возможные потребности)</a:t>
            </a:r>
            <a:endParaRPr lang="ru-RU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69DBAD5-3C57-4D67-B7B5-A538F243E4AF}"/>
              </a:ext>
            </a:extLst>
          </p:cNvPr>
          <p:cNvSpPr/>
          <p:nvPr/>
        </p:nvSpPr>
        <p:spPr>
          <a:xfrm>
            <a:off x="431298" y="4210374"/>
            <a:ext cx="54760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СОПУТСТВУЮЩИЕ ТОВАРЫ</a:t>
            </a:r>
            <a:b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</a:rPr>
              <a:t>которые часто покупают </a:t>
            </a:r>
            <a:b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TT Norms Pro" panose="02000503030000020003" pitchFamily="2" charset="0"/>
              </a:rPr>
              <a:t>вместе с выбранным</a:t>
            </a:r>
            <a:endParaRPr lang="ru-RU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3F4FF2A-3DC6-455C-9906-87DA2D6EDCC6}"/>
              </a:ext>
            </a:extLst>
          </p:cNvPr>
          <p:cNvSpPr/>
          <p:nvPr/>
        </p:nvSpPr>
        <p:spPr>
          <a:xfrm>
            <a:off x="431297" y="5488431"/>
            <a:ext cx="5476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СВОДКА </a:t>
            </a: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по предыдущим заказам </a:t>
            </a:r>
            <a:b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</a:b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и</a:t>
            </a:r>
            <a:r>
              <a:rPr lang="ru-RU" b="1" dirty="0">
                <a:solidFill>
                  <a:schemeClr val="bg1"/>
                </a:solidFill>
                <a:latin typeface="TT Norms Pro" panose="02000503030000020003" pitchFamily="2" charset="0"/>
              </a:rPr>
              <a:t> ДЕТАЛИ </a:t>
            </a:r>
            <a:r>
              <a:rPr lang="ru-RU" dirty="0">
                <a:solidFill>
                  <a:schemeClr val="bg1"/>
                </a:solidFill>
                <a:latin typeface="TT Norms Pro" panose="02000503030000020003" pitchFamily="2" charset="0"/>
              </a:rPr>
              <a:t>последней покупки</a:t>
            </a:r>
            <a:endParaRPr lang="ru-RU" dirty="0">
              <a:solidFill>
                <a:schemeClr val="bg1"/>
              </a:solidFill>
              <a:latin typeface="TT Norms Pro" panose="0200050303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F8815FB-CDBE-42E7-A3C6-99F23E9DA168}"/>
              </a:ext>
            </a:extLst>
          </p:cNvPr>
          <p:cNvSpPr/>
          <p:nvPr/>
        </p:nvSpPr>
        <p:spPr>
          <a:xfrm>
            <a:off x="431298" y="2010481"/>
            <a:ext cx="5476015" cy="539019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1A996902-CCFF-4188-9A16-C35A759B1FC1}"/>
              </a:ext>
            </a:extLst>
          </p:cNvPr>
          <p:cNvSpPr/>
          <p:nvPr/>
        </p:nvSpPr>
        <p:spPr>
          <a:xfrm>
            <a:off x="431298" y="2718018"/>
            <a:ext cx="5476015" cy="1141717"/>
          </a:xfrm>
          <a:prstGeom prst="roundRect">
            <a:avLst>
              <a:gd name="adj" fmla="val 25230"/>
            </a:avLst>
          </a:prstGeom>
          <a:noFill/>
          <a:ln w="158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ADBAC1E-30DA-4D9E-AA4D-C4E4959F5FD7}"/>
              </a:ext>
            </a:extLst>
          </p:cNvPr>
          <p:cNvSpPr/>
          <p:nvPr/>
        </p:nvSpPr>
        <p:spPr>
          <a:xfrm>
            <a:off x="431298" y="4069899"/>
            <a:ext cx="5476015" cy="1141716"/>
          </a:xfrm>
          <a:prstGeom prst="roundRect">
            <a:avLst>
              <a:gd name="adj" fmla="val 25230"/>
            </a:avLst>
          </a:prstGeom>
          <a:noFill/>
          <a:ln w="158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877BDA23-905E-4784-A196-4766D6EEA700}"/>
              </a:ext>
            </a:extLst>
          </p:cNvPr>
          <p:cNvSpPr/>
          <p:nvPr/>
        </p:nvSpPr>
        <p:spPr>
          <a:xfrm>
            <a:off x="431298" y="5395426"/>
            <a:ext cx="5476015" cy="832342"/>
          </a:xfrm>
          <a:prstGeom prst="roundRect">
            <a:avLst>
              <a:gd name="adj" fmla="val 27781"/>
            </a:avLst>
          </a:prstGeom>
          <a:noFill/>
          <a:ln w="158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76B6BAD-A892-4CE7-BCDF-114197FE4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129000"/>
                    </a14:imgEffect>
                    <a14:imgEffect>
                      <a14:brightnessContrast bright="22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408">
            <a:off x="8415476" y="122160"/>
            <a:ext cx="2434716" cy="3363327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318661" y="316224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TT Norms Pro" panose="02000503030000020003" pitchFamily="2" charset="0"/>
              </a:rPr>
              <a:t>К чему стремимся</a:t>
            </a:r>
          </a:p>
        </p:txBody>
      </p:sp>
    </p:spTree>
    <p:extLst>
      <p:ext uri="{BB962C8B-B14F-4D97-AF65-F5344CB8AC3E}">
        <p14:creationId xmlns:p14="http://schemas.microsoft.com/office/powerpoint/2010/main" val="62870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D0A7"/>
            </a:gs>
            <a:gs pos="51000">
              <a:srgbClr val="F87500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E05D77-C132-4925-B998-E49F48BB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544598" y="-1143084"/>
            <a:ext cx="11862788" cy="88647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5300" y="558336"/>
            <a:ext cx="1260247" cy="486095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B2653C42-FE03-404A-AA66-6F90B7603302}"/>
              </a:ext>
            </a:extLst>
          </p:cNvPr>
          <p:cNvSpPr txBox="1">
            <a:spLocks/>
          </p:cNvSpPr>
          <p:nvPr/>
        </p:nvSpPr>
        <p:spPr>
          <a:xfrm>
            <a:off x="5863771" y="1251060"/>
            <a:ext cx="5823306" cy="2263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Это позволяет рекомендовать продукцию, которая действительно нужна.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78801DD-83BC-48C7-8008-0DCCD9F28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2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6362">
            <a:off x="-1442627" y="919515"/>
            <a:ext cx="4302201" cy="374385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3F55FE3-954A-4145-8F55-4C034057B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94639">
            <a:off x="9722063" y="4899582"/>
            <a:ext cx="1651003" cy="14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D7B4"/>
            </a:gs>
            <a:gs pos="0">
              <a:schemeClr val="bg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F357D-07C7-46CC-8803-11E900C2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9059" y="315289"/>
            <a:ext cx="1260247" cy="4860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826DDC9-0A50-4A96-ADD0-BFD403DCF286}"/>
              </a:ext>
            </a:extLst>
          </p:cNvPr>
          <p:cNvSpPr txBox="1">
            <a:spLocks/>
          </p:cNvSpPr>
          <p:nvPr/>
        </p:nvSpPr>
        <p:spPr>
          <a:xfrm>
            <a:off x="5397500" y="3505073"/>
            <a:ext cx="9658659" cy="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57838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sz="6600" b="1" dirty="0">
                <a:solidFill>
                  <a:srgbClr val="F87500"/>
                </a:solidFill>
                <a:latin typeface="TT Norms Pro" panose="02000503030000020003" pitchFamily="2" charset="0"/>
              </a:rPr>
              <a:t>Решение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4B5C72-185E-45FF-A948-C91E274B8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3107933" y="-1134507"/>
            <a:ext cx="8696578" cy="9711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223477-F64A-4004-99F4-38ED85784ADD}"/>
              </a:ext>
            </a:extLst>
          </p:cNvPr>
          <p:cNvSpPr txBox="1"/>
          <p:nvPr/>
        </p:nvSpPr>
        <p:spPr>
          <a:xfrm>
            <a:off x="5448300" y="4347324"/>
            <a:ext cx="6369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TT Norms Pro" panose="02000503030000020003" pitchFamily="2" charset="0"/>
                <a:cs typeface="Arial" panose="020B0604020202020204" pitchFamily="34" charset="0"/>
              </a:rPr>
              <a:t>Создать систему, которая будет предоставлять менеджеру информацию о контрагенте и релевантные предложения. </a:t>
            </a:r>
          </a:p>
        </p:txBody>
      </p:sp>
    </p:spTree>
    <p:extLst>
      <p:ext uri="{BB962C8B-B14F-4D97-AF65-F5344CB8AC3E}">
        <p14:creationId xmlns:p14="http://schemas.microsoft.com/office/powerpoint/2010/main" val="147896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F87500"/>
            </a:gs>
            <a:gs pos="100000">
              <a:srgbClr val="FDDEC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C1D8D6-7B14-4CD3-B350-CE4AE4A8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63"/>
                    </a14:imgEffect>
                    <a14:imgEffect>
                      <a14:saturation sat="13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26655">
            <a:off x="6436025" y="1610970"/>
            <a:ext cx="6539895" cy="59444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E03108-C094-439E-9239-62401378C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3291" y="315288"/>
            <a:ext cx="1260247" cy="4860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71003-825E-4204-A02F-1C252090B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-148179" y="-3509578"/>
            <a:ext cx="12042384" cy="1498975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78801DD-83BC-48C7-8008-0DCCD9F28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89359">
            <a:off x="-22749" y="-361260"/>
            <a:ext cx="4831985" cy="420488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3F55FE3-954A-4145-8F55-4C034057B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94639">
            <a:off x="8642570" y="1126053"/>
            <a:ext cx="1651003" cy="14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83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622</Words>
  <Application>Microsoft Office PowerPoint</Application>
  <PresentationFormat>Широкоэкранный</PresentationFormat>
  <Paragraphs>106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Times New Roman</vt:lpstr>
      <vt:lpstr>Arial Black</vt:lpstr>
      <vt:lpstr>Calibri Light</vt:lpstr>
      <vt:lpstr>TT Norms Pro</vt:lpstr>
      <vt:lpstr>Bahnschrift SemiLight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Фролов Леонид Андреевич</cp:lastModifiedBy>
  <cp:revision>157</cp:revision>
  <dcterms:created xsi:type="dcterms:W3CDTF">2022-04-06T02:12:07Z</dcterms:created>
  <dcterms:modified xsi:type="dcterms:W3CDTF">2025-07-23T05:31:17Z</dcterms:modified>
</cp:coreProperties>
</file>